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8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9" r:id="rId20"/>
    <p:sldId id="275" r:id="rId21"/>
    <p:sldId id="274" r:id="rId22"/>
    <p:sldId id="271" r:id="rId23"/>
    <p:sldId id="280" r:id="rId24"/>
    <p:sldId id="270" r:id="rId25"/>
    <p:sldId id="276" r:id="rId26"/>
    <p:sldId id="281" r:id="rId27"/>
    <p:sldId id="282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onica\works\pct\prima\log_PRIMA\new_frontend\120709_S10938-1401(X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onica\works\pct\prima\log_PRIMA\new_frontend\120709_S10938-1401(X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Resolution (no cut)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20/128</c:v>
          </c:tx>
          <c:spPr>
            <a:ln>
              <a:solidFill>
                <a:schemeClr val="tx2"/>
              </a:solidFill>
            </a:ln>
          </c:spPr>
          <c:marker>
            <c:symbol val="square"/>
            <c:size val="7"/>
            <c:spPr>
              <a:solidFill>
                <a:srgbClr val="FF0000"/>
              </a:solidFill>
            </c:spPr>
          </c:marker>
          <c:xVal>
            <c:numRef>
              <c:f>Foglio1!$B$17:$B$22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xVal>
          <c:yVal>
            <c:numRef>
              <c:f>Foglio1!$F$17:$F$22</c:f>
              <c:numCache>
                <c:formatCode>General</c:formatCode>
                <c:ptCount val="6"/>
                <c:pt idx="0">
                  <c:v>0.78761700000000001</c:v>
                </c:pt>
                <c:pt idx="1">
                  <c:v>0.88283</c:v>
                </c:pt>
                <c:pt idx="2">
                  <c:v>0.93064499999999994</c:v>
                </c:pt>
                <c:pt idx="3">
                  <c:v>0.96497999999999995</c:v>
                </c:pt>
                <c:pt idx="4">
                  <c:v>0.99158399999999913</c:v>
                </c:pt>
                <c:pt idx="5">
                  <c:v>1.0128389999999998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60224"/>
        <c:axId val="26262528"/>
      </c:scatterChart>
      <c:valAx>
        <c:axId val="26260224"/>
        <c:scaling>
          <c:orientation val="minMax"/>
          <c:max val="12"/>
          <c:min val="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Order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6262528"/>
        <c:crosses val="autoZero"/>
        <c:crossBetween val="midCat"/>
        <c:majorUnit val="2"/>
      </c:valAx>
      <c:valAx>
        <c:axId val="26262528"/>
        <c:scaling>
          <c:orientation val="minMax"/>
          <c:min val="0.6000000000000006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FWHM (mm)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it-IT"/>
          </a:p>
        </c:txPr>
        <c:crossAx val="26260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4736715292268252"/>
          <c:y val="0.27630836776708545"/>
          <c:w val="0.24988479100972197"/>
          <c:h val="0.22052333397349724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6425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data!$B$5:$B$44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data!$C$5:$C$44</c:f>
              <c:numCache>
                <c:formatCode>0_ </c:formatCode>
                <c:ptCount val="40"/>
                <c:pt idx="0">
                  <c:v>16.678999999999988</c:v>
                </c:pt>
                <c:pt idx="1">
                  <c:v>22.759999999999987</c:v>
                </c:pt>
                <c:pt idx="2">
                  <c:v>28.8</c:v>
                </c:pt>
                <c:pt idx="3">
                  <c:v>34.800000000000004</c:v>
                </c:pt>
                <c:pt idx="4">
                  <c:v>38.78</c:v>
                </c:pt>
                <c:pt idx="5">
                  <c:v>41.4</c:v>
                </c:pt>
                <c:pt idx="6">
                  <c:v>43.65</c:v>
                </c:pt>
                <c:pt idx="7">
                  <c:v>45.63</c:v>
                </c:pt>
                <c:pt idx="8">
                  <c:v>47.42</c:v>
                </c:pt>
                <c:pt idx="9">
                  <c:v>49.06</c:v>
                </c:pt>
                <c:pt idx="10">
                  <c:v>50.51</c:v>
                </c:pt>
                <c:pt idx="11">
                  <c:v>51.89</c:v>
                </c:pt>
                <c:pt idx="12">
                  <c:v>53.120000000000012</c:v>
                </c:pt>
                <c:pt idx="13">
                  <c:v>54.27</c:v>
                </c:pt>
                <c:pt idx="14">
                  <c:v>55.3</c:v>
                </c:pt>
                <c:pt idx="15">
                  <c:v>56.25</c:v>
                </c:pt>
                <c:pt idx="16">
                  <c:v>57.13</c:v>
                </c:pt>
                <c:pt idx="17">
                  <c:v>57.96</c:v>
                </c:pt>
                <c:pt idx="18">
                  <c:v>58.760000000000012</c:v>
                </c:pt>
                <c:pt idx="19">
                  <c:v>59.54</c:v>
                </c:pt>
                <c:pt idx="20">
                  <c:v>60.36</c:v>
                </c:pt>
                <c:pt idx="21">
                  <c:v>61.049999999999912</c:v>
                </c:pt>
                <c:pt idx="22">
                  <c:v>61.78</c:v>
                </c:pt>
                <c:pt idx="23">
                  <c:v>62.5</c:v>
                </c:pt>
                <c:pt idx="24">
                  <c:v>63.17</c:v>
                </c:pt>
                <c:pt idx="25">
                  <c:v>63.86</c:v>
                </c:pt>
                <c:pt idx="26">
                  <c:v>64.53</c:v>
                </c:pt>
                <c:pt idx="27">
                  <c:v>65.149999999999991</c:v>
                </c:pt>
                <c:pt idx="28">
                  <c:v>65.799999999999926</c:v>
                </c:pt>
                <c:pt idx="29">
                  <c:v>66.410000000000025</c:v>
                </c:pt>
                <c:pt idx="30">
                  <c:v>67.02</c:v>
                </c:pt>
                <c:pt idx="31">
                  <c:v>67.58</c:v>
                </c:pt>
                <c:pt idx="32">
                  <c:v>68.179999999999978</c:v>
                </c:pt>
                <c:pt idx="33">
                  <c:v>68.72</c:v>
                </c:pt>
                <c:pt idx="34">
                  <c:v>69.260000000000005</c:v>
                </c:pt>
                <c:pt idx="35">
                  <c:v>69.819999999999993</c:v>
                </c:pt>
                <c:pt idx="36">
                  <c:v>70.34</c:v>
                </c:pt>
                <c:pt idx="37">
                  <c:v>70.86999999999999</c:v>
                </c:pt>
                <c:pt idx="38">
                  <c:v>71.400000000000006</c:v>
                </c:pt>
                <c:pt idx="39">
                  <c:v>71.89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xVal>
            <c:numRef>
              <c:f>data!$F$5:$F$44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data!$G$5:$G$44</c:f>
              <c:numCache>
                <c:formatCode>0_ </c:formatCode>
                <c:ptCount val="40"/>
                <c:pt idx="0">
                  <c:v>19.479999999999986</c:v>
                </c:pt>
                <c:pt idx="1">
                  <c:v>27.89</c:v>
                </c:pt>
                <c:pt idx="2">
                  <c:v>35.74</c:v>
                </c:pt>
                <c:pt idx="3">
                  <c:v>43.89</c:v>
                </c:pt>
                <c:pt idx="4">
                  <c:v>48.790000000000013</c:v>
                </c:pt>
                <c:pt idx="5">
                  <c:v>51.89</c:v>
                </c:pt>
                <c:pt idx="6">
                  <c:v>54.51</c:v>
                </c:pt>
                <c:pt idx="7">
                  <c:v>56.81</c:v>
                </c:pt>
                <c:pt idx="8">
                  <c:v>58.89</c:v>
                </c:pt>
                <c:pt idx="9">
                  <c:v>60.760000000000012</c:v>
                </c:pt>
                <c:pt idx="10">
                  <c:v>62.43</c:v>
                </c:pt>
                <c:pt idx="11">
                  <c:v>64.03</c:v>
                </c:pt>
                <c:pt idx="12">
                  <c:v>65.36999999999999</c:v>
                </c:pt>
                <c:pt idx="13">
                  <c:v>66.61999999999999</c:v>
                </c:pt>
                <c:pt idx="14">
                  <c:v>67.77</c:v>
                </c:pt>
                <c:pt idx="15">
                  <c:v>68.97</c:v>
                </c:pt>
                <c:pt idx="16">
                  <c:v>69.739999999999995</c:v>
                </c:pt>
                <c:pt idx="17">
                  <c:v>70.649999999999991</c:v>
                </c:pt>
                <c:pt idx="18">
                  <c:v>71.5</c:v>
                </c:pt>
                <c:pt idx="19">
                  <c:v>72.33</c:v>
                </c:pt>
                <c:pt idx="20">
                  <c:v>73.400000000000006</c:v>
                </c:pt>
                <c:pt idx="21">
                  <c:v>73.940000000000026</c:v>
                </c:pt>
                <c:pt idx="22">
                  <c:v>74.72</c:v>
                </c:pt>
                <c:pt idx="23">
                  <c:v>75.47</c:v>
                </c:pt>
                <c:pt idx="24">
                  <c:v>76.169999999999987</c:v>
                </c:pt>
                <c:pt idx="25">
                  <c:v>77.099999999999994</c:v>
                </c:pt>
                <c:pt idx="26">
                  <c:v>77.540000000000006</c:v>
                </c:pt>
                <c:pt idx="27">
                  <c:v>78.209999999999994</c:v>
                </c:pt>
                <c:pt idx="28">
                  <c:v>78.88</c:v>
                </c:pt>
                <c:pt idx="29">
                  <c:v>79.510000000000005</c:v>
                </c:pt>
                <c:pt idx="30">
                  <c:v>80.169999999999987</c:v>
                </c:pt>
                <c:pt idx="31">
                  <c:v>80.78</c:v>
                </c:pt>
                <c:pt idx="32">
                  <c:v>81.410000000000025</c:v>
                </c:pt>
                <c:pt idx="33">
                  <c:v>81.990000000000023</c:v>
                </c:pt>
                <c:pt idx="34">
                  <c:v>82.57</c:v>
                </c:pt>
                <c:pt idx="35">
                  <c:v>83.14</c:v>
                </c:pt>
                <c:pt idx="36">
                  <c:v>83.7</c:v>
                </c:pt>
                <c:pt idx="37">
                  <c:v>84.25</c:v>
                </c:pt>
                <c:pt idx="38">
                  <c:v>84.81</c:v>
                </c:pt>
                <c:pt idx="39">
                  <c:v>85.32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xVal>
            <c:numRef>
              <c:f>data!$J$5:$J$44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data!$K$5:$K$44</c:f>
              <c:numCache>
                <c:formatCode>0_ </c:formatCode>
                <c:ptCount val="40"/>
                <c:pt idx="0">
                  <c:v>15.89</c:v>
                </c:pt>
                <c:pt idx="1">
                  <c:v>21.959999999999987</c:v>
                </c:pt>
                <c:pt idx="2">
                  <c:v>27.650000000000031</c:v>
                </c:pt>
                <c:pt idx="3">
                  <c:v>33.58</c:v>
                </c:pt>
                <c:pt idx="4">
                  <c:v>37.290000000000013</c:v>
                </c:pt>
                <c:pt idx="5">
                  <c:v>39.75</c:v>
                </c:pt>
                <c:pt idx="6">
                  <c:v>41.790000000000013</c:v>
                </c:pt>
                <c:pt idx="7">
                  <c:v>43.57</c:v>
                </c:pt>
                <c:pt idx="8">
                  <c:v>45.21</c:v>
                </c:pt>
                <c:pt idx="9">
                  <c:v>46.660000000000011</c:v>
                </c:pt>
                <c:pt idx="10">
                  <c:v>48</c:v>
                </c:pt>
                <c:pt idx="11">
                  <c:v>49.25</c:v>
                </c:pt>
                <c:pt idx="12">
                  <c:v>50.36</c:v>
                </c:pt>
                <c:pt idx="13">
                  <c:v>51.39</c:v>
                </c:pt>
                <c:pt idx="14">
                  <c:v>52.36</c:v>
                </c:pt>
                <c:pt idx="15">
                  <c:v>53.25</c:v>
                </c:pt>
                <c:pt idx="16">
                  <c:v>54.07</c:v>
                </c:pt>
                <c:pt idx="17">
                  <c:v>54.86</c:v>
                </c:pt>
                <c:pt idx="18">
                  <c:v>55.64</c:v>
                </c:pt>
                <c:pt idx="19">
                  <c:v>56.36</c:v>
                </c:pt>
                <c:pt idx="20">
                  <c:v>57.13</c:v>
                </c:pt>
                <c:pt idx="21">
                  <c:v>57.82</c:v>
                </c:pt>
                <c:pt idx="22">
                  <c:v>58.51</c:v>
                </c:pt>
                <c:pt idx="23">
                  <c:v>59.190000000000012</c:v>
                </c:pt>
                <c:pt idx="24">
                  <c:v>59.81</c:v>
                </c:pt>
                <c:pt idx="25">
                  <c:v>60.45</c:v>
                </c:pt>
                <c:pt idx="26">
                  <c:v>61.07</c:v>
                </c:pt>
                <c:pt idx="27">
                  <c:v>61.690000000000012</c:v>
                </c:pt>
                <c:pt idx="28">
                  <c:v>62.309999999999903</c:v>
                </c:pt>
                <c:pt idx="29">
                  <c:v>62.89</c:v>
                </c:pt>
                <c:pt idx="30">
                  <c:v>63.47</c:v>
                </c:pt>
                <c:pt idx="31">
                  <c:v>64.02</c:v>
                </c:pt>
                <c:pt idx="32">
                  <c:v>64.58</c:v>
                </c:pt>
                <c:pt idx="33">
                  <c:v>65.14</c:v>
                </c:pt>
                <c:pt idx="34">
                  <c:v>65.64</c:v>
                </c:pt>
                <c:pt idx="35">
                  <c:v>66.179999999999978</c:v>
                </c:pt>
                <c:pt idx="36">
                  <c:v>66.66</c:v>
                </c:pt>
                <c:pt idx="37">
                  <c:v>67.19</c:v>
                </c:pt>
                <c:pt idx="38">
                  <c:v>67.7</c:v>
                </c:pt>
                <c:pt idx="39">
                  <c:v>68.209999999999994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xVal>
            <c:numRef>
              <c:f>data!$N$5:$N$44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data!$O$5:$O$44</c:f>
              <c:numCache>
                <c:formatCode>0_ </c:formatCode>
                <c:ptCount val="40"/>
                <c:pt idx="0">
                  <c:v>20.939999999999987</c:v>
                </c:pt>
                <c:pt idx="1">
                  <c:v>30.21</c:v>
                </c:pt>
                <c:pt idx="2">
                  <c:v>38.5</c:v>
                </c:pt>
                <c:pt idx="3">
                  <c:v>47.42</c:v>
                </c:pt>
                <c:pt idx="4">
                  <c:v>52.67</c:v>
                </c:pt>
                <c:pt idx="5">
                  <c:v>55.92</c:v>
                </c:pt>
                <c:pt idx="6">
                  <c:v>58.67</c:v>
                </c:pt>
                <c:pt idx="7">
                  <c:v>61.15</c:v>
                </c:pt>
                <c:pt idx="8">
                  <c:v>63.36</c:v>
                </c:pt>
                <c:pt idx="9">
                  <c:v>65.3</c:v>
                </c:pt>
                <c:pt idx="10">
                  <c:v>67.099999999999994</c:v>
                </c:pt>
                <c:pt idx="11">
                  <c:v>68.7</c:v>
                </c:pt>
                <c:pt idx="12">
                  <c:v>70.11999999999999</c:v>
                </c:pt>
                <c:pt idx="13">
                  <c:v>71.430000000000007</c:v>
                </c:pt>
                <c:pt idx="14">
                  <c:v>72.569999999999922</c:v>
                </c:pt>
                <c:pt idx="15">
                  <c:v>73.599999999999994</c:v>
                </c:pt>
                <c:pt idx="16">
                  <c:v>74.58</c:v>
                </c:pt>
                <c:pt idx="17">
                  <c:v>75.440000000000026</c:v>
                </c:pt>
                <c:pt idx="18">
                  <c:v>76.3</c:v>
                </c:pt>
                <c:pt idx="19">
                  <c:v>77.099999999999994</c:v>
                </c:pt>
                <c:pt idx="20">
                  <c:v>77.95</c:v>
                </c:pt>
                <c:pt idx="21">
                  <c:v>78.66</c:v>
                </c:pt>
                <c:pt idx="22">
                  <c:v>79.42</c:v>
                </c:pt>
                <c:pt idx="23">
                  <c:v>80.149999999999991</c:v>
                </c:pt>
                <c:pt idx="24">
                  <c:v>80.86</c:v>
                </c:pt>
                <c:pt idx="25">
                  <c:v>81.569999999999993</c:v>
                </c:pt>
                <c:pt idx="26">
                  <c:v>82.22</c:v>
                </c:pt>
                <c:pt idx="27">
                  <c:v>82.89</c:v>
                </c:pt>
                <c:pt idx="28">
                  <c:v>83.58</c:v>
                </c:pt>
                <c:pt idx="29">
                  <c:v>84.179999999999978</c:v>
                </c:pt>
                <c:pt idx="30">
                  <c:v>84.8599999999999</c:v>
                </c:pt>
                <c:pt idx="31">
                  <c:v>85.440000000000026</c:v>
                </c:pt>
                <c:pt idx="32">
                  <c:v>86.05</c:v>
                </c:pt>
                <c:pt idx="33">
                  <c:v>86.679999999999978</c:v>
                </c:pt>
                <c:pt idx="34">
                  <c:v>87.240000000000023</c:v>
                </c:pt>
                <c:pt idx="35">
                  <c:v>87.83</c:v>
                </c:pt>
                <c:pt idx="36">
                  <c:v>88.38</c:v>
                </c:pt>
                <c:pt idx="37">
                  <c:v>88.940000000000026</c:v>
                </c:pt>
                <c:pt idx="38">
                  <c:v>89.5</c:v>
                </c:pt>
                <c:pt idx="39">
                  <c:v>90.02</c:v>
                </c:pt>
              </c:numCache>
            </c:numRef>
          </c:yVal>
          <c:smooth val="0"/>
        </c:ser>
        <c:ser>
          <c:idx val="4"/>
          <c:order val="4"/>
          <c:spPr>
            <a:ln w="28575">
              <a:noFill/>
            </a:ln>
          </c:spPr>
          <c:xVal>
            <c:numRef>
              <c:f>data!$AX$5:$AX$44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data!$AY$5:$AY$44</c:f>
              <c:numCache>
                <c:formatCode>0_ </c:formatCode>
                <c:ptCount val="40"/>
                <c:pt idx="0">
                  <c:v>16.047000000000001</c:v>
                </c:pt>
                <c:pt idx="1">
                  <c:v>22.3</c:v>
                </c:pt>
                <c:pt idx="2">
                  <c:v>28.18</c:v>
                </c:pt>
                <c:pt idx="3">
                  <c:v>34.300000000000004</c:v>
                </c:pt>
                <c:pt idx="4">
                  <c:v>38.270000000000003</c:v>
                </c:pt>
                <c:pt idx="5">
                  <c:v>40.74</c:v>
                </c:pt>
                <c:pt idx="6">
                  <c:v>42.91</c:v>
                </c:pt>
                <c:pt idx="7">
                  <c:v>44.9</c:v>
                </c:pt>
                <c:pt idx="8">
                  <c:v>46.61</c:v>
                </c:pt>
                <c:pt idx="9">
                  <c:v>48.14</c:v>
                </c:pt>
                <c:pt idx="10">
                  <c:v>49.81</c:v>
                </c:pt>
                <c:pt idx="11">
                  <c:v>50.88</c:v>
                </c:pt>
                <c:pt idx="12">
                  <c:v>52.1</c:v>
                </c:pt>
                <c:pt idx="13">
                  <c:v>53.160000000000011</c:v>
                </c:pt>
                <c:pt idx="14">
                  <c:v>54.21</c:v>
                </c:pt>
                <c:pt idx="15">
                  <c:v>55.120000000000012</c:v>
                </c:pt>
                <c:pt idx="16">
                  <c:v>55.99</c:v>
                </c:pt>
                <c:pt idx="17">
                  <c:v>56.82</c:v>
                </c:pt>
                <c:pt idx="18">
                  <c:v>57.64</c:v>
                </c:pt>
                <c:pt idx="19">
                  <c:v>58.38</c:v>
                </c:pt>
                <c:pt idx="20">
                  <c:v>59.21</c:v>
                </c:pt>
                <c:pt idx="21">
                  <c:v>59.9</c:v>
                </c:pt>
                <c:pt idx="22">
                  <c:v>60.61</c:v>
                </c:pt>
                <c:pt idx="23">
                  <c:v>61.329999999999913</c:v>
                </c:pt>
                <c:pt idx="24">
                  <c:v>61.95</c:v>
                </c:pt>
                <c:pt idx="25">
                  <c:v>62.620000000000012</c:v>
                </c:pt>
                <c:pt idx="26">
                  <c:v>63.25</c:v>
                </c:pt>
                <c:pt idx="27">
                  <c:v>63.88</c:v>
                </c:pt>
                <c:pt idx="28">
                  <c:v>64.52</c:v>
                </c:pt>
                <c:pt idx="29">
                  <c:v>65.11</c:v>
                </c:pt>
                <c:pt idx="30">
                  <c:v>65.7</c:v>
                </c:pt>
                <c:pt idx="31">
                  <c:v>66.260000000000005</c:v>
                </c:pt>
                <c:pt idx="32">
                  <c:v>66.86999999999999</c:v>
                </c:pt>
                <c:pt idx="33">
                  <c:v>67.400000000000006</c:v>
                </c:pt>
                <c:pt idx="34">
                  <c:v>67.930000000000007</c:v>
                </c:pt>
                <c:pt idx="35">
                  <c:v>68.5</c:v>
                </c:pt>
                <c:pt idx="36">
                  <c:v>69.02</c:v>
                </c:pt>
                <c:pt idx="37">
                  <c:v>69.53</c:v>
                </c:pt>
                <c:pt idx="38">
                  <c:v>70.069999999999993</c:v>
                </c:pt>
                <c:pt idx="39">
                  <c:v>70.56</c:v>
                </c:pt>
              </c:numCache>
            </c:numRef>
          </c:yVal>
          <c:smooth val="0"/>
        </c:ser>
        <c:ser>
          <c:idx val="5"/>
          <c:order val="5"/>
          <c:spPr>
            <a:ln w="28575">
              <a:noFill/>
            </a:ln>
          </c:spPr>
          <c:xVal>
            <c:numRef>
              <c:f>data!$R$5:$R$44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data!$S$5:$S$44</c:f>
              <c:numCache>
                <c:formatCode>0_ </c:formatCode>
                <c:ptCount val="40"/>
                <c:pt idx="0">
                  <c:v>27.650000000000031</c:v>
                </c:pt>
                <c:pt idx="1">
                  <c:v>41.81</c:v>
                </c:pt>
                <c:pt idx="2">
                  <c:v>54.42</c:v>
                </c:pt>
                <c:pt idx="3">
                  <c:v>67.940000000000026</c:v>
                </c:pt>
                <c:pt idx="4">
                  <c:v>74.86</c:v>
                </c:pt>
                <c:pt idx="5">
                  <c:v>79.290000000000006</c:v>
                </c:pt>
                <c:pt idx="6">
                  <c:v>82.83</c:v>
                </c:pt>
                <c:pt idx="7">
                  <c:v>86.04</c:v>
                </c:pt>
                <c:pt idx="8">
                  <c:v>88.79</c:v>
                </c:pt>
                <c:pt idx="9">
                  <c:v>91.3</c:v>
                </c:pt>
                <c:pt idx="10">
                  <c:v>93.52</c:v>
                </c:pt>
                <c:pt idx="11">
                  <c:v>95.490000000000023</c:v>
                </c:pt>
                <c:pt idx="12">
                  <c:v>97.25</c:v>
                </c:pt>
                <c:pt idx="13">
                  <c:v>98.79</c:v>
                </c:pt>
                <c:pt idx="14">
                  <c:v>100.25</c:v>
                </c:pt>
                <c:pt idx="15">
                  <c:v>101.4</c:v>
                </c:pt>
                <c:pt idx="16">
                  <c:v>102.49000000000002</c:v>
                </c:pt>
                <c:pt idx="17">
                  <c:v>103.51</c:v>
                </c:pt>
                <c:pt idx="18">
                  <c:v>104.47</c:v>
                </c:pt>
                <c:pt idx="19">
                  <c:v>105.4</c:v>
                </c:pt>
                <c:pt idx="20">
                  <c:v>106.38</c:v>
                </c:pt>
                <c:pt idx="21">
                  <c:v>107.23</c:v>
                </c:pt>
                <c:pt idx="22">
                  <c:v>108.08</c:v>
                </c:pt>
                <c:pt idx="23">
                  <c:v>108.9</c:v>
                </c:pt>
                <c:pt idx="24">
                  <c:v>109.66999999999999</c:v>
                </c:pt>
                <c:pt idx="25">
                  <c:v>110.43</c:v>
                </c:pt>
                <c:pt idx="26">
                  <c:v>111.19</c:v>
                </c:pt>
                <c:pt idx="27">
                  <c:v>111.95</c:v>
                </c:pt>
                <c:pt idx="28">
                  <c:v>112.71000000000002</c:v>
                </c:pt>
                <c:pt idx="29">
                  <c:v>113.4</c:v>
                </c:pt>
                <c:pt idx="30">
                  <c:v>114.14</c:v>
                </c:pt>
                <c:pt idx="31">
                  <c:v>114.8</c:v>
                </c:pt>
                <c:pt idx="32">
                  <c:v>115.48</c:v>
                </c:pt>
                <c:pt idx="33">
                  <c:v>116.16999999999999</c:v>
                </c:pt>
                <c:pt idx="34">
                  <c:v>116.8</c:v>
                </c:pt>
                <c:pt idx="35">
                  <c:v>117.48</c:v>
                </c:pt>
                <c:pt idx="36">
                  <c:v>118.1</c:v>
                </c:pt>
                <c:pt idx="37">
                  <c:v>118.76</c:v>
                </c:pt>
                <c:pt idx="38">
                  <c:v>119.4</c:v>
                </c:pt>
                <c:pt idx="39">
                  <c:v>119.99000000000002</c:v>
                </c:pt>
              </c:numCache>
            </c:numRef>
          </c:yVal>
          <c:smooth val="0"/>
        </c:ser>
        <c:ser>
          <c:idx val="6"/>
          <c:order val="6"/>
          <c:spPr>
            <a:ln w="28575">
              <a:noFill/>
            </a:ln>
          </c:spPr>
          <c:xVal>
            <c:numRef>
              <c:f>data!$V$5:$V$44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data!$W$5:$W$44</c:f>
              <c:numCache>
                <c:formatCode>0_ </c:formatCode>
                <c:ptCount val="40"/>
                <c:pt idx="0">
                  <c:v>21.09</c:v>
                </c:pt>
                <c:pt idx="1">
                  <c:v>30.7</c:v>
                </c:pt>
                <c:pt idx="2">
                  <c:v>39.32</c:v>
                </c:pt>
                <c:pt idx="3">
                  <c:v>48.63</c:v>
                </c:pt>
                <c:pt idx="4">
                  <c:v>53.67</c:v>
                </c:pt>
                <c:pt idx="5">
                  <c:v>57.18</c:v>
                </c:pt>
                <c:pt idx="6">
                  <c:v>60.02</c:v>
                </c:pt>
                <c:pt idx="7">
                  <c:v>62.52</c:v>
                </c:pt>
                <c:pt idx="8">
                  <c:v>64.760000000000005</c:v>
                </c:pt>
                <c:pt idx="9">
                  <c:v>66.739999999999995</c:v>
                </c:pt>
                <c:pt idx="10">
                  <c:v>68.540000000000006</c:v>
                </c:pt>
                <c:pt idx="11">
                  <c:v>70.16</c:v>
                </c:pt>
                <c:pt idx="12">
                  <c:v>71.63</c:v>
                </c:pt>
                <c:pt idx="13">
                  <c:v>72.940000000000026</c:v>
                </c:pt>
                <c:pt idx="14">
                  <c:v>74.11</c:v>
                </c:pt>
                <c:pt idx="15">
                  <c:v>75.16</c:v>
                </c:pt>
                <c:pt idx="16">
                  <c:v>76.09</c:v>
                </c:pt>
                <c:pt idx="17">
                  <c:v>77</c:v>
                </c:pt>
                <c:pt idx="18">
                  <c:v>77.86999999999999</c:v>
                </c:pt>
                <c:pt idx="19">
                  <c:v>79.010000000000005</c:v>
                </c:pt>
                <c:pt idx="20">
                  <c:v>79.58</c:v>
                </c:pt>
                <c:pt idx="21">
                  <c:v>80.510000000000005</c:v>
                </c:pt>
                <c:pt idx="22">
                  <c:v>81.11</c:v>
                </c:pt>
                <c:pt idx="23">
                  <c:v>81.86</c:v>
                </c:pt>
                <c:pt idx="24">
                  <c:v>82.56</c:v>
                </c:pt>
                <c:pt idx="25">
                  <c:v>83.29</c:v>
                </c:pt>
                <c:pt idx="26">
                  <c:v>83.97</c:v>
                </c:pt>
                <c:pt idx="27">
                  <c:v>84.69</c:v>
                </c:pt>
                <c:pt idx="28">
                  <c:v>85.36999999999999</c:v>
                </c:pt>
                <c:pt idx="29">
                  <c:v>86</c:v>
                </c:pt>
                <c:pt idx="30">
                  <c:v>86.649999999999991</c:v>
                </c:pt>
                <c:pt idx="31">
                  <c:v>87.240000000000023</c:v>
                </c:pt>
                <c:pt idx="32">
                  <c:v>87.86999999999999</c:v>
                </c:pt>
                <c:pt idx="33">
                  <c:v>88.47</c:v>
                </c:pt>
                <c:pt idx="34">
                  <c:v>89.05</c:v>
                </c:pt>
                <c:pt idx="35">
                  <c:v>89.649999999999991</c:v>
                </c:pt>
                <c:pt idx="36">
                  <c:v>90.210000000000022</c:v>
                </c:pt>
                <c:pt idx="37">
                  <c:v>90.9</c:v>
                </c:pt>
                <c:pt idx="38">
                  <c:v>91.4</c:v>
                </c:pt>
                <c:pt idx="39">
                  <c:v>91.93</c:v>
                </c:pt>
              </c:numCache>
            </c:numRef>
          </c:yVal>
          <c:smooth val="0"/>
        </c:ser>
        <c:ser>
          <c:idx val="7"/>
          <c:order val="7"/>
          <c:spPr>
            <a:ln w="28575">
              <a:noFill/>
            </a:ln>
          </c:spPr>
          <c:xVal>
            <c:numRef>
              <c:f>data!$Z$5:$Z$44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data!$AA$5:$AA$44</c:f>
              <c:numCache>
                <c:formatCode>0_ </c:formatCode>
                <c:ptCount val="40"/>
                <c:pt idx="0">
                  <c:v>16</c:v>
                </c:pt>
                <c:pt idx="1">
                  <c:v>21.979999999999986</c:v>
                </c:pt>
                <c:pt idx="2">
                  <c:v>27.419999999999987</c:v>
                </c:pt>
                <c:pt idx="3">
                  <c:v>33.300000000000004</c:v>
                </c:pt>
                <c:pt idx="4">
                  <c:v>37.220000000000013</c:v>
                </c:pt>
                <c:pt idx="5">
                  <c:v>39.71</c:v>
                </c:pt>
                <c:pt idx="6">
                  <c:v>41.8</c:v>
                </c:pt>
                <c:pt idx="7">
                  <c:v>43.65</c:v>
                </c:pt>
                <c:pt idx="8">
                  <c:v>45.33</c:v>
                </c:pt>
                <c:pt idx="9">
                  <c:v>46.86</c:v>
                </c:pt>
                <c:pt idx="10">
                  <c:v>48.260000000000012</c:v>
                </c:pt>
                <c:pt idx="11">
                  <c:v>49.52</c:v>
                </c:pt>
                <c:pt idx="12">
                  <c:v>50.690000000000012</c:v>
                </c:pt>
                <c:pt idx="13">
                  <c:v>51.77</c:v>
                </c:pt>
                <c:pt idx="14">
                  <c:v>52.760000000000012</c:v>
                </c:pt>
                <c:pt idx="15">
                  <c:v>53.68</c:v>
                </c:pt>
                <c:pt idx="16">
                  <c:v>54.55</c:v>
                </c:pt>
                <c:pt idx="17">
                  <c:v>55.36</c:v>
                </c:pt>
                <c:pt idx="18">
                  <c:v>56.14</c:v>
                </c:pt>
                <c:pt idx="19">
                  <c:v>56.9</c:v>
                </c:pt>
                <c:pt idx="20">
                  <c:v>57.71</c:v>
                </c:pt>
                <c:pt idx="21">
                  <c:v>58.4</c:v>
                </c:pt>
                <c:pt idx="22">
                  <c:v>59.11</c:v>
                </c:pt>
                <c:pt idx="23">
                  <c:v>59.81</c:v>
                </c:pt>
                <c:pt idx="24">
                  <c:v>60.47</c:v>
                </c:pt>
                <c:pt idx="25">
                  <c:v>61.14</c:v>
                </c:pt>
                <c:pt idx="26">
                  <c:v>61.77</c:v>
                </c:pt>
                <c:pt idx="27">
                  <c:v>62.42</c:v>
                </c:pt>
                <c:pt idx="28">
                  <c:v>63.06</c:v>
                </c:pt>
                <c:pt idx="29">
                  <c:v>63.64</c:v>
                </c:pt>
                <c:pt idx="30">
                  <c:v>64.239999999999995</c:v>
                </c:pt>
                <c:pt idx="31">
                  <c:v>64.8</c:v>
                </c:pt>
                <c:pt idx="32">
                  <c:v>65.379999999999882</c:v>
                </c:pt>
                <c:pt idx="33">
                  <c:v>65.939999999999927</c:v>
                </c:pt>
                <c:pt idx="34">
                  <c:v>66.47</c:v>
                </c:pt>
                <c:pt idx="35">
                  <c:v>67.02</c:v>
                </c:pt>
                <c:pt idx="36">
                  <c:v>67.53</c:v>
                </c:pt>
                <c:pt idx="37">
                  <c:v>68.08</c:v>
                </c:pt>
                <c:pt idx="38">
                  <c:v>68.61</c:v>
                </c:pt>
                <c:pt idx="39">
                  <c:v>69.11</c:v>
                </c:pt>
              </c:numCache>
            </c:numRef>
          </c:yVal>
          <c:smooth val="0"/>
        </c:ser>
        <c:ser>
          <c:idx val="8"/>
          <c:order val="8"/>
          <c:spPr>
            <a:ln w="28575">
              <a:noFill/>
            </a:ln>
          </c:spPr>
          <c:xVal>
            <c:numRef>
              <c:f>data!$AD$5:$AD$44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data!$AE$5:$AE$44</c:f>
              <c:numCache>
                <c:formatCode>0_ </c:formatCode>
                <c:ptCount val="40"/>
                <c:pt idx="0">
                  <c:v>16.895</c:v>
                </c:pt>
                <c:pt idx="1">
                  <c:v>23.53</c:v>
                </c:pt>
                <c:pt idx="2">
                  <c:v>30.16</c:v>
                </c:pt>
                <c:pt idx="3">
                  <c:v>36.92</c:v>
                </c:pt>
                <c:pt idx="4">
                  <c:v>41.42</c:v>
                </c:pt>
                <c:pt idx="5">
                  <c:v>44.28</c:v>
                </c:pt>
                <c:pt idx="6">
                  <c:v>46.720000000000013</c:v>
                </c:pt>
                <c:pt idx="7">
                  <c:v>48.82</c:v>
                </c:pt>
                <c:pt idx="8">
                  <c:v>50.74</c:v>
                </c:pt>
                <c:pt idx="9">
                  <c:v>52.46</c:v>
                </c:pt>
                <c:pt idx="10">
                  <c:v>54.06</c:v>
                </c:pt>
                <c:pt idx="11">
                  <c:v>55.49</c:v>
                </c:pt>
                <c:pt idx="12">
                  <c:v>56.81</c:v>
                </c:pt>
                <c:pt idx="13">
                  <c:v>58.07</c:v>
                </c:pt>
                <c:pt idx="14">
                  <c:v>59.160000000000011</c:v>
                </c:pt>
                <c:pt idx="15">
                  <c:v>60.2</c:v>
                </c:pt>
                <c:pt idx="16">
                  <c:v>61.13</c:v>
                </c:pt>
                <c:pt idx="17">
                  <c:v>62.06</c:v>
                </c:pt>
                <c:pt idx="18">
                  <c:v>62.92</c:v>
                </c:pt>
                <c:pt idx="19">
                  <c:v>63.75</c:v>
                </c:pt>
                <c:pt idx="20">
                  <c:v>64.64</c:v>
                </c:pt>
                <c:pt idx="21">
                  <c:v>65.349999999999994</c:v>
                </c:pt>
                <c:pt idx="22">
                  <c:v>66.11999999999999</c:v>
                </c:pt>
                <c:pt idx="23">
                  <c:v>66.86</c:v>
                </c:pt>
                <c:pt idx="24">
                  <c:v>67.540000000000006</c:v>
                </c:pt>
                <c:pt idx="25">
                  <c:v>68.260000000000005</c:v>
                </c:pt>
                <c:pt idx="26">
                  <c:v>68.89</c:v>
                </c:pt>
                <c:pt idx="27">
                  <c:v>69.59</c:v>
                </c:pt>
                <c:pt idx="28">
                  <c:v>70.25</c:v>
                </c:pt>
                <c:pt idx="29">
                  <c:v>70.86999999999999</c:v>
                </c:pt>
                <c:pt idx="30">
                  <c:v>71.52</c:v>
                </c:pt>
                <c:pt idx="31">
                  <c:v>72.11999999999999</c:v>
                </c:pt>
                <c:pt idx="32">
                  <c:v>72.739999999999995</c:v>
                </c:pt>
                <c:pt idx="33">
                  <c:v>73.349999999999994</c:v>
                </c:pt>
                <c:pt idx="34">
                  <c:v>73.910000000000025</c:v>
                </c:pt>
                <c:pt idx="35">
                  <c:v>74.510000000000005</c:v>
                </c:pt>
                <c:pt idx="36">
                  <c:v>75.05</c:v>
                </c:pt>
                <c:pt idx="37">
                  <c:v>75.63</c:v>
                </c:pt>
                <c:pt idx="38">
                  <c:v>76.22</c:v>
                </c:pt>
                <c:pt idx="39">
                  <c:v>76.75</c:v>
                </c:pt>
              </c:numCache>
            </c:numRef>
          </c:yVal>
          <c:smooth val="0"/>
        </c:ser>
        <c:ser>
          <c:idx val="9"/>
          <c:order val="9"/>
          <c:spPr>
            <a:ln w="28575">
              <a:noFill/>
            </a:ln>
          </c:spPr>
          <c:xVal>
            <c:numRef>
              <c:f>data!$AH$5:$AH$44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data!$AI$5:$AI$44</c:f>
              <c:numCache>
                <c:formatCode>0_ </c:formatCode>
                <c:ptCount val="40"/>
                <c:pt idx="0">
                  <c:v>15.534000000000001</c:v>
                </c:pt>
                <c:pt idx="1">
                  <c:v>21</c:v>
                </c:pt>
                <c:pt idx="2">
                  <c:v>26.630000000000031</c:v>
                </c:pt>
                <c:pt idx="3">
                  <c:v>32.68</c:v>
                </c:pt>
                <c:pt idx="4">
                  <c:v>36.260000000000012</c:v>
                </c:pt>
                <c:pt idx="5">
                  <c:v>38.71</c:v>
                </c:pt>
                <c:pt idx="6">
                  <c:v>40.770000000000003</c:v>
                </c:pt>
                <c:pt idx="7">
                  <c:v>42.58</c:v>
                </c:pt>
                <c:pt idx="8">
                  <c:v>44.24</c:v>
                </c:pt>
                <c:pt idx="9">
                  <c:v>45.720000000000013</c:v>
                </c:pt>
                <c:pt idx="10">
                  <c:v>47.07</c:v>
                </c:pt>
                <c:pt idx="11">
                  <c:v>48.34</c:v>
                </c:pt>
                <c:pt idx="12">
                  <c:v>49.49</c:v>
                </c:pt>
                <c:pt idx="13">
                  <c:v>50.54</c:v>
                </c:pt>
                <c:pt idx="14">
                  <c:v>51.51</c:v>
                </c:pt>
                <c:pt idx="15">
                  <c:v>52.44</c:v>
                </c:pt>
                <c:pt idx="16">
                  <c:v>53.3</c:v>
                </c:pt>
                <c:pt idx="17">
                  <c:v>54.09</c:v>
                </c:pt>
                <c:pt idx="18">
                  <c:v>54.89</c:v>
                </c:pt>
                <c:pt idx="19">
                  <c:v>55.68</c:v>
                </c:pt>
                <c:pt idx="20">
                  <c:v>56.47</c:v>
                </c:pt>
                <c:pt idx="21">
                  <c:v>57.190000000000012</c:v>
                </c:pt>
                <c:pt idx="22">
                  <c:v>57.88</c:v>
                </c:pt>
                <c:pt idx="23">
                  <c:v>58.56</c:v>
                </c:pt>
                <c:pt idx="24">
                  <c:v>59.21</c:v>
                </c:pt>
                <c:pt idx="25">
                  <c:v>59.88</c:v>
                </c:pt>
                <c:pt idx="26">
                  <c:v>60.51</c:v>
                </c:pt>
                <c:pt idx="27">
                  <c:v>61.15</c:v>
                </c:pt>
                <c:pt idx="28">
                  <c:v>61.77</c:v>
                </c:pt>
                <c:pt idx="29">
                  <c:v>62.35</c:v>
                </c:pt>
                <c:pt idx="30">
                  <c:v>62.93</c:v>
                </c:pt>
                <c:pt idx="31">
                  <c:v>63.48</c:v>
                </c:pt>
                <c:pt idx="32">
                  <c:v>64.069999999999993</c:v>
                </c:pt>
                <c:pt idx="33">
                  <c:v>64.63</c:v>
                </c:pt>
                <c:pt idx="34">
                  <c:v>65.169999999999902</c:v>
                </c:pt>
                <c:pt idx="35">
                  <c:v>65.729999999999905</c:v>
                </c:pt>
                <c:pt idx="36">
                  <c:v>66.22</c:v>
                </c:pt>
                <c:pt idx="37">
                  <c:v>66.75</c:v>
                </c:pt>
                <c:pt idx="38">
                  <c:v>67.27</c:v>
                </c:pt>
                <c:pt idx="39">
                  <c:v>67.75</c:v>
                </c:pt>
              </c:numCache>
            </c:numRef>
          </c:yVal>
          <c:smooth val="0"/>
        </c:ser>
        <c:ser>
          <c:idx val="10"/>
          <c:order val="10"/>
          <c:spPr>
            <a:ln w="28575">
              <a:noFill/>
            </a:ln>
          </c:spPr>
          <c:xVal>
            <c:numRef>
              <c:f>data!$AL$5:$AL$44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data!$AM$5:$AM$44</c:f>
              <c:numCache>
                <c:formatCode>0_ </c:formatCode>
                <c:ptCount val="40"/>
                <c:pt idx="0">
                  <c:v>16.125</c:v>
                </c:pt>
                <c:pt idx="1">
                  <c:v>21.7</c:v>
                </c:pt>
                <c:pt idx="2">
                  <c:v>27.2</c:v>
                </c:pt>
                <c:pt idx="3">
                  <c:v>32.99</c:v>
                </c:pt>
                <c:pt idx="4">
                  <c:v>36.910000000000004</c:v>
                </c:pt>
                <c:pt idx="5">
                  <c:v>39.42</c:v>
                </c:pt>
                <c:pt idx="6">
                  <c:v>41.8</c:v>
                </c:pt>
                <c:pt idx="7">
                  <c:v>43.42</c:v>
                </c:pt>
                <c:pt idx="8">
                  <c:v>45.11</c:v>
                </c:pt>
                <c:pt idx="9">
                  <c:v>46.620000000000012</c:v>
                </c:pt>
                <c:pt idx="10">
                  <c:v>48.03</c:v>
                </c:pt>
                <c:pt idx="11">
                  <c:v>49.3</c:v>
                </c:pt>
                <c:pt idx="12">
                  <c:v>50.47</c:v>
                </c:pt>
                <c:pt idx="13">
                  <c:v>51.57</c:v>
                </c:pt>
                <c:pt idx="14">
                  <c:v>52.57</c:v>
                </c:pt>
                <c:pt idx="15">
                  <c:v>53.48</c:v>
                </c:pt>
                <c:pt idx="16">
                  <c:v>54.35</c:v>
                </c:pt>
                <c:pt idx="17">
                  <c:v>55.190000000000012</c:v>
                </c:pt>
                <c:pt idx="18">
                  <c:v>55.96</c:v>
                </c:pt>
                <c:pt idx="19">
                  <c:v>56.730000000000011</c:v>
                </c:pt>
                <c:pt idx="20">
                  <c:v>57.55</c:v>
                </c:pt>
                <c:pt idx="21">
                  <c:v>58.24</c:v>
                </c:pt>
                <c:pt idx="22">
                  <c:v>58.95</c:v>
                </c:pt>
                <c:pt idx="23">
                  <c:v>59.660000000000011</c:v>
                </c:pt>
                <c:pt idx="24">
                  <c:v>60.3</c:v>
                </c:pt>
                <c:pt idx="25">
                  <c:v>60.97</c:v>
                </c:pt>
                <c:pt idx="26">
                  <c:v>61.59</c:v>
                </c:pt>
                <c:pt idx="27">
                  <c:v>62.230000000000011</c:v>
                </c:pt>
                <c:pt idx="28">
                  <c:v>62.87</c:v>
                </c:pt>
                <c:pt idx="29">
                  <c:v>63.47</c:v>
                </c:pt>
                <c:pt idx="30">
                  <c:v>64.06</c:v>
                </c:pt>
                <c:pt idx="31">
                  <c:v>64.599999999999994</c:v>
                </c:pt>
                <c:pt idx="32">
                  <c:v>65.169999999999902</c:v>
                </c:pt>
                <c:pt idx="33">
                  <c:v>65.739999999999995</c:v>
                </c:pt>
                <c:pt idx="34">
                  <c:v>66.260000000000005</c:v>
                </c:pt>
                <c:pt idx="35">
                  <c:v>66.790000000000006</c:v>
                </c:pt>
                <c:pt idx="36">
                  <c:v>67.319999999999993</c:v>
                </c:pt>
                <c:pt idx="37">
                  <c:v>67.900000000000006</c:v>
                </c:pt>
                <c:pt idx="38">
                  <c:v>68.379999999999882</c:v>
                </c:pt>
                <c:pt idx="39">
                  <c:v>68.89</c:v>
                </c:pt>
              </c:numCache>
            </c:numRef>
          </c:yVal>
          <c:smooth val="0"/>
        </c:ser>
        <c:ser>
          <c:idx val="11"/>
          <c:order val="11"/>
          <c:spPr>
            <a:ln w="28575">
              <a:noFill/>
            </a:ln>
          </c:spPr>
          <c:xVal>
            <c:numRef>
              <c:f>data!$AP$5:$AP$44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data!$AQ$5:$AQ$44</c:f>
              <c:numCache>
                <c:formatCode>0_ </c:formatCode>
                <c:ptCount val="40"/>
                <c:pt idx="0">
                  <c:v>18.68</c:v>
                </c:pt>
                <c:pt idx="1">
                  <c:v>26.439999999999987</c:v>
                </c:pt>
                <c:pt idx="2">
                  <c:v>34.120000000000012</c:v>
                </c:pt>
                <c:pt idx="3">
                  <c:v>42.99</c:v>
                </c:pt>
                <c:pt idx="4">
                  <c:v>46.97</c:v>
                </c:pt>
                <c:pt idx="5">
                  <c:v>50.1</c:v>
                </c:pt>
                <c:pt idx="6">
                  <c:v>52.67</c:v>
                </c:pt>
                <c:pt idx="7">
                  <c:v>55.01</c:v>
                </c:pt>
                <c:pt idx="8">
                  <c:v>57.04</c:v>
                </c:pt>
                <c:pt idx="9">
                  <c:v>58.9</c:v>
                </c:pt>
                <c:pt idx="10">
                  <c:v>60.6</c:v>
                </c:pt>
                <c:pt idx="11">
                  <c:v>62.120000000000012</c:v>
                </c:pt>
                <c:pt idx="12">
                  <c:v>63.52</c:v>
                </c:pt>
                <c:pt idx="13">
                  <c:v>65.13</c:v>
                </c:pt>
                <c:pt idx="14">
                  <c:v>65.98</c:v>
                </c:pt>
                <c:pt idx="15">
                  <c:v>67.06</c:v>
                </c:pt>
                <c:pt idx="16">
                  <c:v>68.06</c:v>
                </c:pt>
                <c:pt idx="17">
                  <c:v>69</c:v>
                </c:pt>
                <c:pt idx="18">
                  <c:v>69.89</c:v>
                </c:pt>
                <c:pt idx="19">
                  <c:v>71.02</c:v>
                </c:pt>
                <c:pt idx="20">
                  <c:v>71.7</c:v>
                </c:pt>
                <c:pt idx="21">
                  <c:v>72.459999999999994</c:v>
                </c:pt>
                <c:pt idx="22">
                  <c:v>73.25</c:v>
                </c:pt>
                <c:pt idx="23">
                  <c:v>74.03</c:v>
                </c:pt>
                <c:pt idx="24">
                  <c:v>74.739999999999995</c:v>
                </c:pt>
                <c:pt idx="25">
                  <c:v>75.48</c:v>
                </c:pt>
                <c:pt idx="26">
                  <c:v>76.169999999999987</c:v>
                </c:pt>
                <c:pt idx="27">
                  <c:v>76.86999999999999</c:v>
                </c:pt>
                <c:pt idx="28">
                  <c:v>77.55</c:v>
                </c:pt>
                <c:pt idx="29">
                  <c:v>78.209999999999994</c:v>
                </c:pt>
                <c:pt idx="30">
                  <c:v>78.88</c:v>
                </c:pt>
                <c:pt idx="31">
                  <c:v>79.510000000000005</c:v>
                </c:pt>
                <c:pt idx="32">
                  <c:v>80.149999999999991</c:v>
                </c:pt>
                <c:pt idx="33">
                  <c:v>80.77</c:v>
                </c:pt>
                <c:pt idx="34">
                  <c:v>81.39</c:v>
                </c:pt>
                <c:pt idx="35">
                  <c:v>82.01</c:v>
                </c:pt>
                <c:pt idx="36">
                  <c:v>82.59</c:v>
                </c:pt>
                <c:pt idx="37">
                  <c:v>83.19</c:v>
                </c:pt>
                <c:pt idx="38">
                  <c:v>83.77</c:v>
                </c:pt>
                <c:pt idx="39">
                  <c:v>84.32</c:v>
                </c:pt>
              </c:numCache>
            </c:numRef>
          </c:yVal>
          <c:smooth val="0"/>
        </c:ser>
        <c:ser>
          <c:idx val="12"/>
          <c:order val="12"/>
          <c:spPr>
            <a:ln w="28575">
              <a:noFill/>
            </a:ln>
          </c:spPr>
          <c:xVal>
            <c:numRef>
              <c:f>data!$AT$5:$AT$44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data!$AU$5:$AU$44</c:f>
              <c:numCache>
                <c:formatCode>0_ </c:formatCode>
                <c:ptCount val="40"/>
                <c:pt idx="0">
                  <c:v>16.368000000000002</c:v>
                </c:pt>
                <c:pt idx="1">
                  <c:v>22.82</c:v>
                </c:pt>
                <c:pt idx="2">
                  <c:v>29.03</c:v>
                </c:pt>
                <c:pt idx="3">
                  <c:v>35.47</c:v>
                </c:pt>
                <c:pt idx="4">
                  <c:v>39.65</c:v>
                </c:pt>
                <c:pt idx="5">
                  <c:v>42.28</c:v>
                </c:pt>
                <c:pt idx="6">
                  <c:v>44.5</c:v>
                </c:pt>
                <c:pt idx="7">
                  <c:v>46.45</c:v>
                </c:pt>
                <c:pt idx="8">
                  <c:v>48.190000000000012</c:v>
                </c:pt>
                <c:pt idx="9">
                  <c:v>49.790000000000013</c:v>
                </c:pt>
                <c:pt idx="10">
                  <c:v>51.24</c:v>
                </c:pt>
                <c:pt idx="11">
                  <c:v>52.56</c:v>
                </c:pt>
                <c:pt idx="12">
                  <c:v>53.78</c:v>
                </c:pt>
                <c:pt idx="13">
                  <c:v>54.91</c:v>
                </c:pt>
                <c:pt idx="14">
                  <c:v>55.93</c:v>
                </c:pt>
                <c:pt idx="15">
                  <c:v>56.9</c:v>
                </c:pt>
                <c:pt idx="16">
                  <c:v>57.790000000000013</c:v>
                </c:pt>
                <c:pt idx="17">
                  <c:v>58.660000000000011</c:v>
                </c:pt>
                <c:pt idx="18">
                  <c:v>59.48</c:v>
                </c:pt>
                <c:pt idx="19">
                  <c:v>60.27</c:v>
                </c:pt>
                <c:pt idx="20">
                  <c:v>61.1</c:v>
                </c:pt>
                <c:pt idx="21">
                  <c:v>61.81</c:v>
                </c:pt>
                <c:pt idx="22">
                  <c:v>62.54</c:v>
                </c:pt>
                <c:pt idx="23">
                  <c:v>63.260000000000012</c:v>
                </c:pt>
                <c:pt idx="24">
                  <c:v>63.93</c:v>
                </c:pt>
                <c:pt idx="25">
                  <c:v>64.599999999999994</c:v>
                </c:pt>
                <c:pt idx="26">
                  <c:v>65.22</c:v>
                </c:pt>
                <c:pt idx="27">
                  <c:v>65.89</c:v>
                </c:pt>
                <c:pt idx="28">
                  <c:v>66.66</c:v>
                </c:pt>
                <c:pt idx="29">
                  <c:v>67.13</c:v>
                </c:pt>
                <c:pt idx="30">
                  <c:v>67.73</c:v>
                </c:pt>
                <c:pt idx="31">
                  <c:v>68.3</c:v>
                </c:pt>
                <c:pt idx="32">
                  <c:v>68.900000000000006</c:v>
                </c:pt>
                <c:pt idx="33">
                  <c:v>69.58</c:v>
                </c:pt>
                <c:pt idx="34">
                  <c:v>70.010000000000005</c:v>
                </c:pt>
                <c:pt idx="35">
                  <c:v>70.56</c:v>
                </c:pt>
                <c:pt idx="36">
                  <c:v>71.11</c:v>
                </c:pt>
                <c:pt idx="37">
                  <c:v>71.659999999999883</c:v>
                </c:pt>
                <c:pt idx="38">
                  <c:v>72.19</c:v>
                </c:pt>
                <c:pt idx="39">
                  <c:v>72.679999999999978</c:v>
                </c:pt>
              </c:numCache>
            </c:numRef>
          </c:yVal>
          <c:smooth val="0"/>
        </c:ser>
        <c:ser>
          <c:idx val="13"/>
          <c:order val="13"/>
          <c:spPr>
            <a:ln w="28575">
              <a:noFill/>
            </a:ln>
          </c:spPr>
          <c:xVal>
            <c:numRef>
              <c:f>data!$BB$5:$BB$44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data!$BC$5:$BC$44</c:f>
              <c:numCache>
                <c:formatCode>0_ </c:formatCode>
                <c:ptCount val="40"/>
                <c:pt idx="0">
                  <c:v>16.367000000000001</c:v>
                </c:pt>
                <c:pt idx="1">
                  <c:v>22.87</c:v>
                </c:pt>
                <c:pt idx="2">
                  <c:v>29.2</c:v>
                </c:pt>
                <c:pt idx="3">
                  <c:v>35.64</c:v>
                </c:pt>
                <c:pt idx="4">
                  <c:v>39.760000000000012</c:v>
                </c:pt>
                <c:pt idx="5">
                  <c:v>42.4</c:v>
                </c:pt>
                <c:pt idx="6">
                  <c:v>44.720000000000013</c:v>
                </c:pt>
                <c:pt idx="7">
                  <c:v>46.74</c:v>
                </c:pt>
                <c:pt idx="8">
                  <c:v>48.48</c:v>
                </c:pt>
                <c:pt idx="9">
                  <c:v>50.2</c:v>
                </c:pt>
                <c:pt idx="10">
                  <c:v>51.63</c:v>
                </c:pt>
                <c:pt idx="11">
                  <c:v>52.96</c:v>
                </c:pt>
                <c:pt idx="12">
                  <c:v>54.25</c:v>
                </c:pt>
                <c:pt idx="13">
                  <c:v>55.39</c:v>
                </c:pt>
                <c:pt idx="14">
                  <c:v>56.42</c:v>
                </c:pt>
                <c:pt idx="15">
                  <c:v>57.44</c:v>
                </c:pt>
                <c:pt idx="16">
                  <c:v>58.31</c:v>
                </c:pt>
                <c:pt idx="17">
                  <c:v>59.18</c:v>
                </c:pt>
                <c:pt idx="18">
                  <c:v>60.03</c:v>
                </c:pt>
                <c:pt idx="19">
                  <c:v>60.85</c:v>
                </c:pt>
                <c:pt idx="20">
                  <c:v>61.720000000000013</c:v>
                </c:pt>
                <c:pt idx="21">
                  <c:v>62.47</c:v>
                </c:pt>
                <c:pt idx="22">
                  <c:v>63.190000000000012</c:v>
                </c:pt>
                <c:pt idx="23">
                  <c:v>63.93</c:v>
                </c:pt>
                <c:pt idx="24">
                  <c:v>64.58</c:v>
                </c:pt>
                <c:pt idx="25">
                  <c:v>65.28</c:v>
                </c:pt>
                <c:pt idx="26">
                  <c:v>65.95</c:v>
                </c:pt>
                <c:pt idx="27">
                  <c:v>66.61</c:v>
                </c:pt>
                <c:pt idx="28">
                  <c:v>67.27</c:v>
                </c:pt>
                <c:pt idx="29">
                  <c:v>67.889999999999901</c:v>
                </c:pt>
                <c:pt idx="30">
                  <c:v>68.53</c:v>
                </c:pt>
                <c:pt idx="31">
                  <c:v>69.099999999999994</c:v>
                </c:pt>
                <c:pt idx="32">
                  <c:v>69.709999999999894</c:v>
                </c:pt>
                <c:pt idx="33">
                  <c:v>70.31</c:v>
                </c:pt>
                <c:pt idx="34">
                  <c:v>70.900000000000006</c:v>
                </c:pt>
                <c:pt idx="35">
                  <c:v>71.489999999999995</c:v>
                </c:pt>
                <c:pt idx="36">
                  <c:v>72.03</c:v>
                </c:pt>
                <c:pt idx="37">
                  <c:v>72.61</c:v>
                </c:pt>
                <c:pt idx="38">
                  <c:v>73.149999999999991</c:v>
                </c:pt>
                <c:pt idx="39">
                  <c:v>73.669999999999987</c:v>
                </c:pt>
              </c:numCache>
            </c:numRef>
          </c:yVal>
          <c:smooth val="0"/>
        </c:ser>
        <c:ser>
          <c:idx val="14"/>
          <c:order val="14"/>
          <c:spPr>
            <a:ln w="28575">
              <a:noFill/>
            </a:ln>
          </c:spPr>
          <c:xVal>
            <c:numRef>
              <c:f>data!$BF$5:$BF$44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data!$BG$5:$BG$44</c:f>
              <c:numCache>
                <c:formatCode>0_ </c:formatCode>
                <c:ptCount val="40"/>
                <c:pt idx="0">
                  <c:v>15.720999999999998</c:v>
                </c:pt>
                <c:pt idx="1">
                  <c:v>21.32</c:v>
                </c:pt>
                <c:pt idx="2">
                  <c:v>26.85</c:v>
                </c:pt>
                <c:pt idx="3">
                  <c:v>32.67</c:v>
                </c:pt>
                <c:pt idx="4">
                  <c:v>36.32</c:v>
                </c:pt>
                <c:pt idx="5">
                  <c:v>38.67</c:v>
                </c:pt>
                <c:pt idx="6">
                  <c:v>40.720000000000013</c:v>
                </c:pt>
                <c:pt idx="7">
                  <c:v>42.51</c:v>
                </c:pt>
                <c:pt idx="8">
                  <c:v>44.04</c:v>
                </c:pt>
                <c:pt idx="9">
                  <c:v>45.52</c:v>
                </c:pt>
                <c:pt idx="10">
                  <c:v>46.86</c:v>
                </c:pt>
                <c:pt idx="11">
                  <c:v>48.09</c:v>
                </c:pt>
                <c:pt idx="12">
                  <c:v>49.220000000000013</c:v>
                </c:pt>
                <c:pt idx="13">
                  <c:v>50.21</c:v>
                </c:pt>
                <c:pt idx="14">
                  <c:v>51.160000000000011</c:v>
                </c:pt>
                <c:pt idx="15">
                  <c:v>52.04</c:v>
                </c:pt>
                <c:pt idx="16">
                  <c:v>52.89</c:v>
                </c:pt>
                <c:pt idx="17">
                  <c:v>53.690000000000012</c:v>
                </c:pt>
                <c:pt idx="18">
                  <c:v>54.47</c:v>
                </c:pt>
                <c:pt idx="19">
                  <c:v>55.21</c:v>
                </c:pt>
                <c:pt idx="20">
                  <c:v>56.02</c:v>
                </c:pt>
                <c:pt idx="21">
                  <c:v>56.720000000000013</c:v>
                </c:pt>
                <c:pt idx="22">
                  <c:v>57.4</c:v>
                </c:pt>
                <c:pt idx="23">
                  <c:v>58.09</c:v>
                </c:pt>
                <c:pt idx="24">
                  <c:v>58.730000000000011</c:v>
                </c:pt>
                <c:pt idx="25">
                  <c:v>59.38</c:v>
                </c:pt>
                <c:pt idx="26">
                  <c:v>60.01</c:v>
                </c:pt>
                <c:pt idx="27">
                  <c:v>60.64</c:v>
                </c:pt>
                <c:pt idx="28">
                  <c:v>61.27</c:v>
                </c:pt>
                <c:pt idx="29">
                  <c:v>61.83</c:v>
                </c:pt>
                <c:pt idx="30">
                  <c:v>62.42</c:v>
                </c:pt>
                <c:pt idx="31">
                  <c:v>62.94</c:v>
                </c:pt>
                <c:pt idx="32">
                  <c:v>63.53</c:v>
                </c:pt>
                <c:pt idx="33">
                  <c:v>64.09</c:v>
                </c:pt>
                <c:pt idx="34">
                  <c:v>64.63</c:v>
                </c:pt>
                <c:pt idx="35">
                  <c:v>65.16</c:v>
                </c:pt>
                <c:pt idx="36">
                  <c:v>65.659999999999883</c:v>
                </c:pt>
                <c:pt idx="37">
                  <c:v>66.179999999999978</c:v>
                </c:pt>
                <c:pt idx="38">
                  <c:v>66.69</c:v>
                </c:pt>
                <c:pt idx="39">
                  <c:v>67.179999999999978</c:v>
                </c:pt>
              </c:numCache>
            </c:numRef>
          </c:yVal>
          <c:smooth val="0"/>
        </c:ser>
        <c:ser>
          <c:idx val="15"/>
          <c:order val="15"/>
          <c:spPr>
            <a:ln w="28575">
              <a:noFill/>
            </a:ln>
          </c:spPr>
          <c:xVal>
            <c:numRef>
              <c:f>data!$BJ$5:$BJ$44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data!$BK$5:$BK$44</c:f>
              <c:numCache>
                <c:formatCode>0_ </c:formatCode>
                <c:ptCount val="40"/>
                <c:pt idx="0">
                  <c:v>16.458000000000002</c:v>
                </c:pt>
                <c:pt idx="1">
                  <c:v>23.06</c:v>
                </c:pt>
                <c:pt idx="2">
                  <c:v>29.37</c:v>
                </c:pt>
                <c:pt idx="3">
                  <c:v>35.9</c:v>
                </c:pt>
                <c:pt idx="4">
                  <c:v>40.06</c:v>
                </c:pt>
                <c:pt idx="5">
                  <c:v>42.730000000000011</c:v>
                </c:pt>
                <c:pt idx="6">
                  <c:v>45.01</c:v>
                </c:pt>
                <c:pt idx="7">
                  <c:v>47.02</c:v>
                </c:pt>
                <c:pt idx="8">
                  <c:v>48.82</c:v>
                </c:pt>
                <c:pt idx="9">
                  <c:v>50.52</c:v>
                </c:pt>
                <c:pt idx="10">
                  <c:v>51.95</c:v>
                </c:pt>
                <c:pt idx="11">
                  <c:v>53.32</c:v>
                </c:pt>
                <c:pt idx="12">
                  <c:v>54.57</c:v>
                </c:pt>
                <c:pt idx="13">
                  <c:v>55.660000000000011</c:v>
                </c:pt>
                <c:pt idx="14">
                  <c:v>56.8</c:v>
                </c:pt>
                <c:pt idx="15">
                  <c:v>57.760000000000012</c:v>
                </c:pt>
                <c:pt idx="16">
                  <c:v>58.68</c:v>
                </c:pt>
                <c:pt idx="17">
                  <c:v>59.55</c:v>
                </c:pt>
                <c:pt idx="18">
                  <c:v>60.36</c:v>
                </c:pt>
                <c:pt idx="19">
                  <c:v>61.21</c:v>
                </c:pt>
                <c:pt idx="20">
                  <c:v>62</c:v>
                </c:pt>
                <c:pt idx="21">
                  <c:v>62.81</c:v>
                </c:pt>
                <c:pt idx="22">
                  <c:v>63.43</c:v>
                </c:pt>
                <c:pt idx="23">
                  <c:v>64.13</c:v>
                </c:pt>
                <c:pt idx="24">
                  <c:v>64.78</c:v>
                </c:pt>
                <c:pt idx="25">
                  <c:v>65.459999999999994</c:v>
                </c:pt>
                <c:pt idx="26">
                  <c:v>66.11</c:v>
                </c:pt>
                <c:pt idx="27">
                  <c:v>66.77</c:v>
                </c:pt>
                <c:pt idx="28">
                  <c:v>67.39</c:v>
                </c:pt>
                <c:pt idx="29">
                  <c:v>67.989999999999995</c:v>
                </c:pt>
                <c:pt idx="30">
                  <c:v>68.599999999999994</c:v>
                </c:pt>
                <c:pt idx="31">
                  <c:v>69.34</c:v>
                </c:pt>
                <c:pt idx="32">
                  <c:v>69.77</c:v>
                </c:pt>
                <c:pt idx="33">
                  <c:v>70.36</c:v>
                </c:pt>
                <c:pt idx="34">
                  <c:v>70.910000000000025</c:v>
                </c:pt>
                <c:pt idx="35">
                  <c:v>71.48</c:v>
                </c:pt>
                <c:pt idx="36">
                  <c:v>72</c:v>
                </c:pt>
                <c:pt idx="37">
                  <c:v>72.540000000000006</c:v>
                </c:pt>
                <c:pt idx="38">
                  <c:v>73.08</c:v>
                </c:pt>
                <c:pt idx="39">
                  <c:v>73.58</c:v>
                </c:pt>
              </c:numCache>
            </c:numRef>
          </c:yVal>
          <c:smooth val="0"/>
        </c:ser>
        <c:ser>
          <c:idx val="16"/>
          <c:order val="16"/>
          <c:spPr>
            <a:ln w="28575">
              <a:noFill/>
            </a:ln>
          </c:spPr>
          <c:xVal>
            <c:numRef>
              <c:f>data!$BN$5:$BN$44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data!$BO$5:$BO$44</c:f>
              <c:numCache>
                <c:formatCode>0_ </c:formatCode>
                <c:ptCount val="40"/>
                <c:pt idx="0">
                  <c:v>15.88</c:v>
                </c:pt>
                <c:pt idx="1">
                  <c:v>21.93</c:v>
                </c:pt>
                <c:pt idx="2">
                  <c:v>27.56</c:v>
                </c:pt>
                <c:pt idx="3">
                  <c:v>33.65</c:v>
                </c:pt>
                <c:pt idx="4">
                  <c:v>37.590000000000003</c:v>
                </c:pt>
                <c:pt idx="5">
                  <c:v>39.81</c:v>
                </c:pt>
                <c:pt idx="6">
                  <c:v>41.85</c:v>
                </c:pt>
                <c:pt idx="7">
                  <c:v>43.760000000000012</c:v>
                </c:pt>
                <c:pt idx="8">
                  <c:v>45.27</c:v>
                </c:pt>
                <c:pt idx="9">
                  <c:v>46.74</c:v>
                </c:pt>
                <c:pt idx="10">
                  <c:v>48.15</c:v>
                </c:pt>
                <c:pt idx="11">
                  <c:v>49.32</c:v>
                </c:pt>
                <c:pt idx="12">
                  <c:v>50.46</c:v>
                </c:pt>
                <c:pt idx="13">
                  <c:v>51.5</c:v>
                </c:pt>
                <c:pt idx="14">
                  <c:v>52.6</c:v>
                </c:pt>
                <c:pt idx="15">
                  <c:v>53.38</c:v>
                </c:pt>
                <c:pt idx="16">
                  <c:v>54.220000000000013</c:v>
                </c:pt>
                <c:pt idx="17">
                  <c:v>55.02</c:v>
                </c:pt>
                <c:pt idx="18">
                  <c:v>55.82</c:v>
                </c:pt>
                <c:pt idx="19">
                  <c:v>56.57</c:v>
                </c:pt>
                <c:pt idx="20">
                  <c:v>57.38</c:v>
                </c:pt>
                <c:pt idx="21">
                  <c:v>58.05</c:v>
                </c:pt>
                <c:pt idx="22">
                  <c:v>58.760000000000012</c:v>
                </c:pt>
                <c:pt idx="23">
                  <c:v>59.44</c:v>
                </c:pt>
                <c:pt idx="24">
                  <c:v>60.1</c:v>
                </c:pt>
                <c:pt idx="25">
                  <c:v>60.77000000000001</c:v>
                </c:pt>
                <c:pt idx="26">
                  <c:v>61.38</c:v>
                </c:pt>
                <c:pt idx="27">
                  <c:v>62.21</c:v>
                </c:pt>
                <c:pt idx="28">
                  <c:v>62.620000000000012</c:v>
                </c:pt>
                <c:pt idx="29">
                  <c:v>63.2</c:v>
                </c:pt>
                <c:pt idx="30">
                  <c:v>63.790000000000013</c:v>
                </c:pt>
                <c:pt idx="31">
                  <c:v>64.319999999999993</c:v>
                </c:pt>
                <c:pt idx="32">
                  <c:v>64.900000000000006</c:v>
                </c:pt>
                <c:pt idx="33">
                  <c:v>65.48</c:v>
                </c:pt>
                <c:pt idx="34">
                  <c:v>66.02</c:v>
                </c:pt>
                <c:pt idx="35">
                  <c:v>66.55</c:v>
                </c:pt>
                <c:pt idx="36">
                  <c:v>67.05</c:v>
                </c:pt>
                <c:pt idx="37">
                  <c:v>67.569999999999993</c:v>
                </c:pt>
                <c:pt idx="38">
                  <c:v>68.09</c:v>
                </c:pt>
                <c:pt idx="39">
                  <c:v>68.599999999999994</c:v>
                </c:pt>
              </c:numCache>
            </c:numRef>
          </c:yVal>
          <c:smooth val="0"/>
        </c:ser>
        <c:ser>
          <c:idx val="17"/>
          <c:order val="17"/>
          <c:spPr>
            <a:ln w="28575">
              <a:noFill/>
            </a:ln>
          </c:spPr>
          <c:xVal>
            <c:numRef>
              <c:f>data!$BR$5:$BR$44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data!$BS$5:$BS$44</c:f>
              <c:numCache>
                <c:formatCode>0_ </c:formatCode>
                <c:ptCount val="40"/>
                <c:pt idx="0">
                  <c:v>15.961</c:v>
                </c:pt>
                <c:pt idx="1">
                  <c:v>21.07</c:v>
                </c:pt>
                <c:pt idx="2">
                  <c:v>26.34</c:v>
                </c:pt>
                <c:pt idx="3">
                  <c:v>31.95</c:v>
                </c:pt>
                <c:pt idx="4">
                  <c:v>35.550000000000004</c:v>
                </c:pt>
                <c:pt idx="5">
                  <c:v>37.93</c:v>
                </c:pt>
                <c:pt idx="6">
                  <c:v>39.9</c:v>
                </c:pt>
                <c:pt idx="7">
                  <c:v>41.68</c:v>
                </c:pt>
                <c:pt idx="8">
                  <c:v>43.28</c:v>
                </c:pt>
                <c:pt idx="9">
                  <c:v>44.760000000000012</c:v>
                </c:pt>
                <c:pt idx="10">
                  <c:v>46.09</c:v>
                </c:pt>
                <c:pt idx="11">
                  <c:v>47.3</c:v>
                </c:pt>
                <c:pt idx="12">
                  <c:v>48.43</c:v>
                </c:pt>
                <c:pt idx="13">
                  <c:v>49.5</c:v>
                </c:pt>
                <c:pt idx="14">
                  <c:v>50.42</c:v>
                </c:pt>
                <c:pt idx="15">
                  <c:v>51.31</c:v>
                </c:pt>
                <c:pt idx="16">
                  <c:v>52.15</c:v>
                </c:pt>
                <c:pt idx="17">
                  <c:v>52.95</c:v>
                </c:pt>
                <c:pt idx="18">
                  <c:v>53.7</c:v>
                </c:pt>
                <c:pt idx="19">
                  <c:v>54.42</c:v>
                </c:pt>
                <c:pt idx="20">
                  <c:v>55.21</c:v>
                </c:pt>
                <c:pt idx="21">
                  <c:v>55.87</c:v>
                </c:pt>
                <c:pt idx="22">
                  <c:v>56.58</c:v>
                </c:pt>
                <c:pt idx="23">
                  <c:v>57.24</c:v>
                </c:pt>
                <c:pt idx="24">
                  <c:v>57.86</c:v>
                </c:pt>
                <c:pt idx="25">
                  <c:v>58.51</c:v>
                </c:pt>
                <c:pt idx="26">
                  <c:v>59.120000000000012</c:v>
                </c:pt>
                <c:pt idx="27">
                  <c:v>59.720000000000013</c:v>
                </c:pt>
                <c:pt idx="28">
                  <c:v>60.33</c:v>
                </c:pt>
                <c:pt idx="29">
                  <c:v>60.89</c:v>
                </c:pt>
                <c:pt idx="30">
                  <c:v>61.469999999999963</c:v>
                </c:pt>
                <c:pt idx="31">
                  <c:v>62</c:v>
                </c:pt>
                <c:pt idx="32">
                  <c:v>62.58</c:v>
                </c:pt>
                <c:pt idx="33">
                  <c:v>63.14</c:v>
                </c:pt>
                <c:pt idx="34">
                  <c:v>63.64</c:v>
                </c:pt>
                <c:pt idx="35">
                  <c:v>64.16</c:v>
                </c:pt>
                <c:pt idx="36">
                  <c:v>64.669999999999987</c:v>
                </c:pt>
                <c:pt idx="37">
                  <c:v>65.19</c:v>
                </c:pt>
                <c:pt idx="38">
                  <c:v>65.72</c:v>
                </c:pt>
                <c:pt idx="39">
                  <c:v>66.2</c:v>
                </c:pt>
              </c:numCache>
            </c:numRef>
          </c:yVal>
          <c:smooth val="0"/>
        </c:ser>
        <c:ser>
          <c:idx val="18"/>
          <c:order val="18"/>
          <c:spPr>
            <a:ln w="28575">
              <a:noFill/>
            </a:ln>
          </c:spPr>
          <c:xVal>
            <c:numRef>
              <c:f>data!$BV$5:$BV$44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data!$BW$5:$BW$44</c:f>
              <c:numCache>
                <c:formatCode>0_ </c:formatCode>
                <c:ptCount val="40"/>
                <c:pt idx="0">
                  <c:v>16.806999999999999</c:v>
                </c:pt>
                <c:pt idx="1">
                  <c:v>23.58</c:v>
                </c:pt>
                <c:pt idx="2">
                  <c:v>30.07</c:v>
                </c:pt>
                <c:pt idx="3">
                  <c:v>36.61</c:v>
                </c:pt>
                <c:pt idx="4">
                  <c:v>40.71</c:v>
                </c:pt>
                <c:pt idx="5">
                  <c:v>43.3</c:v>
                </c:pt>
                <c:pt idx="6">
                  <c:v>45.52</c:v>
                </c:pt>
                <c:pt idx="7">
                  <c:v>47.55</c:v>
                </c:pt>
                <c:pt idx="8">
                  <c:v>49.3</c:v>
                </c:pt>
                <c:pt idx="9">
                  <c:v>50.88</c:v>
                </c:pt>
                <c:pt idx="10">
                  <c:v>52.31</c:v>
                </c:pt>
                <c:pt idx="11">
                  <c:v>53.61</c:v>
                </c:pt>
                <c:pt idx="12">
                  <c:v>54.82</c:v>
                </c:pt>
                <c:pt idx="13">
                  <c:v>55.97</c:v>
                </c:pt>
                <c:pt idx="14">
                  <c:v>56.94</c:v>
                </c:pt>
                <c:pt idx="15">
                  <c:v>57.86</c:v>
                </c:pt>
                <c:pt idx="16">
                  <c:v>58.71</c:v>
                </c:pt>
                <c:pt idx="17">
                  <c:v>59.54</c:v>
                </c:pt>
                <c:pt idx="18">
                  <c:v>60.36</c:v>
                </c:pt>
                <c:pt idx="19">
                  <c:v>61.11</c:v>
                </c:pt>
                <c:pt idx="20">
                  <c:v>61.94</c:v>
                </c:pt>
                <c:pt idx="21">
                  <c:v>62.6</c:v>
                </c:pt>
                <c:pt idx="22">
                  <c:v>63.31</c:v>
                </c:pt>
                <c:pt idx="23">
                  <c:v>64.010000000000005</c:v>
                </c:pt>
                <c:pt idx="24">
                  <c:v>64.649999999999991</c:v>
                </c:pt>
                <c:pt idx="25">
                  <c:v>65.3</c:v>
                </c:pt>
                <c:pt idx="26">
                  <c:v>65.92</c:v>
                </c:pt>
                <c:pt idx="27">
                  <c:v>66.540000000000006</c:v>
                </c:pt>
                <c:pt idx="28">
                  <c:v>67.16</c:v>
                </c:pt>
                <c:pt idx="29">
                  <c:v>67.73</c:v>
                </c:pt>
                <c:pt idx="30">
                  <c:v>68.319999999999993</c:v>
                </c:pt>
                <c:pt idx="31">
                  <c:v>68.86</c:v>
                </c:pt>
                <c:pt idx="32">
                  <c:v>69.429999999999907</c:v>
                </c:pt>
                <c:pt idx="33">
                  <c:v>70</c:v>
                </c:pt>
                <c:pt idx="34">
                  <c:v>70.53</c:v>
                </c:pt>
                <c:pt idx="35">
                  <c:v>71.08</c:v>
                </c:pt>
                <c:pt idx="36">
                  <c:v>71.59</c:v>
                </c:pt>
                <c:pt idx="37">
                  <c:v>72.11</c:v>
                </c:pt>
                <c:pt idx="38">
                  <c:v>72.63</c:v>
                </c:pt>
                <c:pt idx="39">
                  <c:v>73.11</c:v>
                </c:pt>
              </c:numCache>
            </c:numRef>
          </c:yVal>
          <c:smooth val="0"/>
        </c:ser>
        <c:ser>
          <c:idx val="19"/>
          <c:order val="19"/>
          <c:spPr>
            <a:ln w="28575">
              <a:noFill/>
            </a:ln>
          </c:spPr>
          <c:xVal>
            <c:numRef>
              <c:f>data!$BZ$5:$BZ$44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data!$CA$5:$CA$44</c:f>
              <c:numCache>
                <c:formatCode>0_ </c:formatCode>
                <c:ptCount val="40"/>
                <c:pt idx="0">
                  <c:v>15.584</c:v>
                </c:pt>
                <c:pt idx="1">
                  <c:v>21.49</c:v>
                </c:pt>
                <c:pt idx="2">
                  <c:v>27.1</c:v>
                </c:pt>
                <c:pt idx="3">
                  <c:v>33.230000000000011</c:v>
                </c:pt>
                <c:pt idx="4">
                  <c:v>36.910000000000004</c:v>
                </c:pt>
                <c:pt idx="5">
                  <c:v>39.17</c:v>
                </c:pt>
                <c:pt idx="6">
                  <c:v>41.05</c:v>
                </c:pt>
                <c:pt idx="7">
                  <c:v>42.74</c:v>
                </c:pt>
                <c:pt idx="8">
                  <c:v>44.24</c:v>
                </c:pt>
                <c:pt idx="9">
                  <c:v>45.620000000000012</c:v>
                </c:pt>
                <c:pt idx="10">
                  <c:v>46.86</c:v>
                </c:pt>
                <c:pt idx="11">
                  <c:v>48</c:v>
                </c:pt>
                <c:pt idx="12">
                  <c:v>49.07</c:v>
                </c:pt>
                <c:pt idx="13">
                  <c:v>50.06</c:v>
                </c:pt>
                <c:pt idx="14">
                  <c:v>50.96</c:v>
                </c:pt>
                <c:pt idx="15">
                  <c:v>51.81</c:v>
                </c:pt>
                <c:pt idx="16">
                  <c:v>52.58</c:v>
                </c:pt>
                <c:pt idx="17">
                  <c:v>53.32</c:v>
                </c:pt>
                <c:pt idx="18">
                  <c:v>54.04</c:v>
                </c:pt>
                <c:pt idx="19">
                  <c:v>54.74</c:v>
                </c:pt>
                <c:pt idx="20">
                  <c:v>55.5</c:v>
                </c:pt>
                <c:pt idx="21">
                  <c:v>56.120000000000012</c:v>
                </c:pt>
                <c:pt idx="22">
                  <c:v>56.760000000000012</c:v>
                </c:pt>
                <c:pt idx="23">
                  <c:v>57.41</c:v>
                </c:pt>
                <c:pt idx="24">
                  <c:v>58</c:v>
                </c:pt>
                <c:pt idx="25">
                  <c:v>58.620000000000012</c:v>
                </c:pt>
                <c:pt idx="26">
                  <c:v>59.18</c:v>
                </c:pt>
                <c:pt idx="27">
                  <c:v>59.78</c:v>
                </c:pt>
                <c:pt idx="28">
                  <c:v>60.37</c:v>
                </c:pt>
                <c:pt idx="29">
                  <c:v>60.909999999999911</c:v>
                </c:pt>
                <c:pt idx="30">
                  <c:v>61.46</c:v>
                </c:pt>
                <c:pt idx="31">
                  <c:v>61.959999999999901</c:v>
                </c:pt>
                <c:pt idx="32">
                  <c:v>62.49</c:v>
                </c:pt>
                <c:pt idx="33">
                  <c:v>63.01</c:v>
                </c:pt>
                <c:pt idx="34">
                  <c:v>63.53</c:v>
                </c:pt>
                <c:pt idx="35">
                  <c:v>64.040000000000006</c:v>
                </c:pt>
                <c:pt idx="36">
                  <c:v>64.53</c:v>
                </c:pt>
                <c:pt idx="37">
                  <c:v>65.010000000000005</c:v>
                </c:pt>
                <c:pt idx="38">
                  <c:v>65.510000000000005</c:v>
                </c:pt>
                <c:pt idx="39">
                  <c:v>65.959999999999994</c:v>
                </c:pt>
              </c:numCache>
            </c:numRef>
          </c:yVal>
          <c:smooth val="0"/>
        </c:ser>
        <c:ser>
          <c:idx val="20"/>
          <c:order val="20"/>
          <c:spPr>
            <a:ln w="28575">
              <a:noFill/>
            </a:ln>
          </c:spPr>
          <c:xVal>
            <c:numRef>
              <c:f>data!$CD$5:$CD$44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data!$CE$5:$CE$44</c:f>
              <c:numCache>
                <c:formatCode>0_ </c:formatCode>
                <c:ptCount val="40"/>
                <c:pt idx="0">
                  <c:v>15.407</c:v>
                </c:pt>
                <c:pt idx="1">
                  <c:v>21.110000000000031</c:v>
                </c:pt>
                <c:pt idx="2">
                  <c:v>26.41</c:v>
                </c:pt>
                <c:pt idx="3">
                  <c:v>32.15</c:v>
                </c:pt>
                <c:pt idx="4">
                  <c:v>35.92</c:v>
                </c:pt>
                <c:pt idx="5">
                  <c:v>38.260000000000012</c:v>
                </c:pt>
                <c:pt idx="6">
                  <c:v>40.25</c:v>
                </c:pt>
                <c:pt idx="7">
                  <c:v>41.97</c:v>
                </c:pt>
                <c:pt idx="8">
                  <c:v>43.64</c:v>
                </c:pt>
                <c:pt idx="9">
                  <c:v>45.08</c:v>
                </c:pt>
                <c:pt idx="10">
                  <c:v>46.38</c:v>
                </c:pt>
                <c:pt idx="11">
                  <c:v>47.59</c:v>
                </c:pt>
                <c:pt idx="12">
                  <c:v>48.68</c:v>
                </c:pt>
                <c:pt idx="13">
                  <c:v>49.74</c:v>
                </c:pt>
                <c:pt idx="14">
                  <c:v>50.660000000000011</c:v>
                </c:pt>
                <c:pt idx="15">
                  <c:v>51.48</c:v>
                </c:pt>
                <c:pt idx="16">
                  <c:v>52.3</c:v>
                </c:pt>
                <c:pt idx="17">
                  <c:v>53.08</c:v>
                </c:pt>
                <c:pt idx="18">
                  <c:v>53.78</c:v>
                </c:pt>
                <c:pt idx="19">
                  <c:v>54.48</c:v>
                </c:pt>
                <c:pt idx="20">
                  <c:v>55.25</c:v>
                </c:pt>
                <c:pt idx="21">
                  <c:v>55.86</c:v>
                </c:pt>
                <c:pt idx="22">
                  <c:v>56.57</c:v>
                </c:pt>
                <c:pt idx="23">
                  <c:v>57.18</c:v>
                </c:pt>
                <c:pt idx="24">
                  <c:v>57.790000000000013</c:v>
                </c:pt>
                <c:pt idx="25">
                  <c:v>58.4</c:v>
                </c:pt>
                <c:pt idx="26">
                  <c:v>58.98</c:v>
                </c:pt>
                <c:pt idx="27">
                  <c:v>59.57</c:v>
                </c:pt>
                <c:pt idx="28">
                  <c:v>60.15</c:v>
                </c:pt>
                <c:pt idx="29">
                  <c:v>60.699999999999996</c:v>
                </c:pt>
                <c:pt idx="30">
                  <c:v>61.3</c:v>
                </c:pt>
                <c:pt idx="31">
                  <c:v>61.77</c:v>
                </c:pt>
                <c:pt idx="32">
                  <c:v>62.309999999999903</c:v>
                </c:pt>
                <c:pt idx="33">
                  <c:v>62.84</c:v>
                </c:pt>
                <c:pt idx="34">
                  <c:v>63.33</c:v>
                </c:pt>
                <c:pt idx="35">
                  <c:v>63.86</c:v>
                </c:pt>
                <c:pt idx="36">
                  <c:v>64.329999999999899</c:v>
                </c:pt>
                <c:pt idx="37">
                  <c:v>64.819999999999922</c:v>
                </c:pt>
                <c:pt idx="38">
                  <c:v>65.33</c:v>
                </c:pt>
                <c:pt idx="39">
                  <c:v>65.81</c:v>
                </c:pt>
              </c:numCache>
            </c:numRef>
          </c:yVal>
          <c:smooth val="0"/>
        </c:ser>
        <c:ser>
          <c:idx val="21"/>
          <c:order val="21"/>
          <c:spPr>
            <a:ln w="28575">
              <a:noFill/>
            </a:ln>
          </c:spPr>
          <c:xVal>
            <c:numRef>
              <c:f>data!$CH$5:$CH$44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data!$CI$5:$CI$44</c:f>
              <c:numCache>
                <c:formatCode>0_ </c:formatCode>
                <c:ptCount val="40"/>
                <c:pt idx="0">
                  <c:v>16.07</c:v>
                </c:pt>
                <c:pt idx="1">
                  <c:v>21.89</c:v>
                </c:pt>
                <c:pt idx="2">
                  <c:v>27.69</c:v>
                </c:pt>
                <c:pt idx="3">
                  <c:v>33.81</c:v>
                </c:pt>
                <c:pt idx="4">
                  <c:v>37.85</c:v>
                </c:pt>
                <c:pt idx="5">
                  <c:v>40.32</c:v>
                </c:pt>
                <c:pt idx="6">
                  <c:v>42.4</c:v>
                </c:pt>
                <c:pt idx="7">
                  <c:v>44.27</c:v>
                </c:pt>
                <c:pt idx="8">
                  <c:v>45.94</c:v>
                </c:pt>
                <c:pt idx="9">
                  <c:v>47.49</c:v>
                </c:pt>
                <c:pt idx="10">
                  <c:v>48.84</c:v>
                </c:pt>
                <c:pt idx="11">
                  <c:v>50.1</c:v>
                </c:pt>
                <c:pt idx="12">
                  <c:v>51.28</c:v>
                </c:pt>
                <c:pt idx="13">
                  <c:v>52.34</c:v>
                </c:pt>
                <c:pt idx="14">
                  <c:v>53.33</c:v>
                </c:pt>
                <c:pt idx="15">
                  <c:v>54.21</c:v>
                </c:pt>
                <c:pt idx="16">
                  <c:v>55.08</c:v>
                </c:pt>
                <c:pt idx="17">
                  <c:v>55.89</c:v>
                </c:pt>
                <c:pt idx="18">
                  <c:v>56.67</c:v>
                </c:pt>
                <c:pt idx="19">
                  <c:v>57.41</c:v>
                </c:pt>
                <c:pt idx="20">
                  <c:v>58.190000000000012</c:v>
                </c:pt>
                <c:pt idx="21">
                  <c:v>58.84</c:v>
                </c:pt>
                <c:pt idx="22">
                  <c:v>59.53</c:v>
                </c:pt>
                <c:pt idx="23">
                  <c:v>60.18</c:v>
                </c:pt>
                <c:pt idx="24">
                  <c:v>60.78</c:v>
                </c:pt>
                <c:pt idx="25">
                  <c:v>61.41</c:v>
                </c:pt>
                <c:pt idx="26">
                  <c:v>61.99</c:v>
                </c:pt>
                <c:pt idx="27">
                  <c:v>62.620000000000012</c:v>
                </c:pt>
                <c:pt idx="28">
                  <c:v>63.25</c:v>
                </c:pt>
                <c:pt idx="29">
                  <c:v>63.82</c:v>
                </c:pt>
                <c:pt idx="30">
                  <c:v>64.38</c:v>
                </c:pt>
                <c:pt idx="31">
                  <c:v>64.930000000000007</c:v>
                </c:pt>
                <c:pt idx="32">
                  <c:v>65.48</c:v>
                </c:pt>
                <c:pt idx="33">
                  <c:v>66.02</c:v>
                </c:pt>
                <c:pt idx="34">
                  <c:v>66.540000000000006</c:v>
                </c:pt>
                <c:pt idx="35">
                  <c:v>67.08</c:v>
                </c:pt>
                <c:pt idx="36">
                  <c:v>67.569999999999993</c:v>
                </c:pt>
                <c:pt idx="37">
                  <c:v>68.08</c:v>
                </c:pt>
                <c:pt idx="38">
                  <c:v>68.63</c:v>
                </c:pt>
                <c:pt idx="39">
                  <c:v>69.11</c:v>
                </c:pt>
              </c:numCache>
            </c:numRef>
          </c:yVal>
          <c:smooth val="0"/>
        </c:ser>
        <c:ser>
          <c:idx val="22"/>
          <c:order val="22"/>
          <c:spPr>
            <a:ln w="28575">
              <a:noFill/>
            </a:ln>
          </c:spPr>
          <c:xVal>
            <c:numRef>
              <c:f>data!$CL$5:$CL$44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data!$CM$5:$CM$44</c:f>
              <c:numCache>
                <c:formatCode>0_ </c:formatCode>
                <c:ptCount val="40"/>
                <c:pt idx="0">
                  <c:v>18.439999999999987</c:v>
                </c:pt>
                <c:pt idx="1">
                  <c:v>26.610000000000031</c:v>
                </c:pt>
                <c:pt idx="2">
                  <c:v>33.54</c:v>
                </c:pt>
                <c:pt idx="3">
                  <c:v>41.34</c:v>
                </c:pt>
                <c:pt idx="4">
                  <c:v>45.68</c:v>
                </c:pt>
                <c:pt idx="5">
                  <c:v>48.31</c:v>
                </c:pt>
                <c:pt idx="6">
                  <c:v>50.53</c:v>
                </c:pt>
                <c:pt idx="7">
                  <c:v>52.47</c:v>
                </c:pt>
                <c:pt idx="8">
                  <c:v>54.230000000000011</c:v>
                </c:pt>
                <c:pt idx="9">
                  <c:v>55.78</c:v>
                </c:pt>
                <c:pt idx="10">
                  <c:v>57.190000000000012</c:v>
                </c:pt>
                <c:pt idx="11">
                  <c:v>58.5</c:v>
                </c:pt>
                <c:pt idx="12">
                  <c:v>59.730000000000011</c:v>
                </c:pt>
                <c:pt idx="13">
                  <c:v>60.760000000000012</c:v>
                </c:pt>
                <c:pt idx="14">
                  <c:v>61.749999999999972</c:v>
                </c:pt>
                <c:pt idx="15">
                  <c:v>62.68</c:v>
                </c:pt>
                <c:pt idx="16">
                  <c:v>63.49</c:v>
                </c:pt>
                <c:pt idx="17">
                  <c:v>64.290000000000006</c:v>
                </c:pt>
                <c:pt idx="18">
                  <c:v>65.05</c:v>
                </c:pt>
                <c:pt idx="19">
                  <c:v>65.77</c:v>
                </c:pt>
                <c:pt idx="20">
                  <c:v>66.569999999999993</c:v>
                </c:pt>
                <c:pt idx="21">
                  <c:v>67.239999999999995</c:v>
                </c:pt>
                <c:pt idx="22">
                  <c:v>67.910000000000025</c:v>
                </c:pt>
                <c:pt idx="23">
                  <c:v>68.589999999999904</c:v>
                </c:pt>
                <c:pt idx="24">
                  <c:v>69.239999999999995</c:v>
                </c:pt>
                <c:pt idx="25">
                  <c:v>69.86999999999999</c:v>
                </c:pt>
                <c:pt idx="26">
                  <c:v>70.459999999999994</c:v>
                </c:pt>
                <c:pt idx="27">
                  <c:v>71.099999999999994</c:v>
                </c:pt>
                <c:pt idx="28">
                  <c:v>71.709999999999994</c:v>
                </c:pt>
                <c:pt idx="29">
                  <c:v>72.260000000000005</c:v>
                </c:pt>
                <c:pt idx="30">
                  <c:v>72.84</c:v>
                </c:pt>
                <c:pt idx="31">
                  <c:v>73.38</c:v>
                </c:pt>
                <c:pt idx="32">
                  <c:v>73.940000000000026</c:v>
                </c:pt>
                <c:pt idx="33">
                  <c:v>74.5</c:v>
                </c:pt>
                <c:pt idx="34">
                  <c:v>75.010000000000005</c:v>
                </c:pt>
                <c:pt idx="35">
                  <c:v>75.56</c:v>
                </c:pt>
                <c:pt idx="36">
                  <c:v>76.08</c:v>
                </c:pt>
                <c:pt idx="37">
                  <c:v>76.61</c:v>
                </c:pt>
                <c:pt idx="38">
                  <c:v>77.14</c:v>
                </c:pt>
                <c:pt idx="39">
                  <c:v>77.64</c:v>
                </c:pt>
              </c:numCache>
            </c:numRef>
          </c:yVal>
          <c:smooth val="0"/>
        </c:ser>
        <c:ser>
          <c:idx val="23"/>
          <c:order val="23"/>
          <c:spPr>
            <a:ln w="28575">
              <a:noFill/>
            </a:ln>
          </c:spPr>
          <c:xVal>
            <c:numRef>
              <c:f>data!$CP$5:$CP$44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data!$CQ$5:$CQ$44</c:f>
              <c:numCache>
                <c:formatCode>0_ </c:formatCode>
                <c:ptCount val="40"/>
                <c:pt idx="0">
                  <c:v>16.196999999999999</c:v>
                </c:pt>
                <c:pt idx="1">
                  <c:v>22.51</c:v>
                </c:pt>
                <c:pt idx="2">
                  <c:v>28.130000000000031</c:v>
                </c:pt>
                <c:pt idx="3">
                  <c:v>34.35</c:v>
                </c:pt>
                <c:pt idx="4">
                  <c:v>38.290000000000013</c:v>
                </c:pt>
                <c:pt idx="5">
                  <c:v>40.620000000000012</c:v>
                </c:pt>
                <c:pt idx="6">
                  <c:v>42.57</c:v>
                </c:pt>
                <c:pt idx="7">
                  <c:v>44.3</c:v>
                </c:pt>
                <c:pt idx="8">
                  <c:v>45.83</c:v>
                </c:pt>
                <c:pt idx="9">
                  <c:v>47.25</c:v>
                </c:pt>
                <c:pt idx="10">
                  <c:v>48.53</c:v>
                </c:pt>
                <c:pt idx="11">
                  <c:v>49.68</c:v>
                </c:pt>
                <c:pt idx="12">
                  <c:v>50.74</c:v>
                </c:pt>
                <c:pt idx="13">
                  <c:v>51.730000000000011</c:v>
                </c:pt>
                <c:pt idx="14">
                  <c:v>52.63</c:v>
                </c:pt>
                <c:pt idx="15">
                  <c:v>53.47</c:v>
                </c:pt>
                <c:pt idx="16">
                  <c:v>54.24</c:v>
                </c:pt>
                <c:pt idx="17">
                  <c:v>54.99</c:v>
                </c:pt>
                <c:pt idx="18">
                  <c:v>55.7</c:v>
                </c:pt>
                <c:pt idx="19">
                  <c:v>56.38</c:v>
                </c:pt>
                <c:pt idx="20">
                  <c:v>57.1</c:v>
                </c:pt>
                <c:pt idx="21">
                  <c:v>57.730000000000011</c:v>
                </c:pt>
                <c:pt idx="22">
                  <c:v>58.39</c:v>
                </c:pt>
                <c:pt idx="23">
                  <c:v>59.02</c:v>
                </c:pt>
                <c:pt idx="24">
                  <c:v>59.61</c:v>
                </c:pt>
                <c:pt idx="25">
                  <c:v>60.21</c:v>
                </c:pt>
                <c:pt idx="26">
                  <c:v>60.790000000000013</c:v>
                </c:pt>
                <c:pt idx="27">
                  <c:v>61.36</c:v>
                </c:pt>
                <c:pt idx="28">
                  <c:v>61.94</c:v>
                </c:pt>
                <c:pt idx="29">
                  <c:v>62.47</c:v>
                </c:pt>
                <c:pt idx="30">
                  <c:v>63.02</c:v>
                </c:pt>
                <c:pt idx="31">
                  <c:v>63.53</c:v>
                </c:pt>
                <c:pt idx="32">
                  <c:v>64.040000000000006</c:v>
                </c:pt>
                <c:pt idx="33">
                  <c:v>64.569999999999993</c:v>
                </c:pt>
                <c:pt idx="34">
                  <c:v>65.05</c:v>
                </c:pt>
                <c:pt idx="35">
                  <c:v>65.55</c:v>
                </c:pt>
                <c:pt idx="36">
                  <c:v>66.040000000000006</c:v>
                </c:pt>
                <c:pt idx="37">
                  <c:v>66.540000000000006</c:v>
                </c:pt>
                <c:pt idx="38">
                  <c:v>67.02</c:v>
                </c:pt>
                <c:pt idx="39">
                  <c:v>67.48</c:v>
                </c:pt>
              </c:numCache>
            </c:numRef>
          </c:yVal>
          <c:smooth val="0"/>
        </c:ser>
        <c:ser>
          <c:idx val="24"/>
          <c:order val="24"/>
          <c:spPr>
            <a:ln w="28575">
              <a:noFill/>
            </a:ln>
          </c:spPr>
          <c:xVal>
            <c:numRef>
              <c:f>data!$CT$5:$CT$44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data!$CU$5:$CU$44</c:f>
              <c:numCache>
                <c:formatCode>0_ </c:formatCode>
                <c:ptCount val="40"/>
                <c:pt idx="0">
                  <c:v>16.631999999999998</c:v>
                </c:pt>
                <c:pt idx="1">
                  <c:v>23.68</c:v>
                </c:pt>
                <c:pt idx="2">
                  <c:v>30.27</c:v>
                </c:pt>
                <c:pt idx="3">
                  <c:v>37.46</c:v>
                </c:pt>
                <c:pt idx="4">
                  <c:v>41.61</c:v>
                </c:pt>
                <c:pt idx="5">
                  <c:v>44.32</c:v>
                </c:pt>
                <c:pt idx="6">
                  <c:v>46.6</c:v>
                </c:pt>
                <c:pt idx="7">
                  <c:v>48.53</c:v>
                </c:pt>
                <c:pt idx="8">
                  <c:v>50.32</c:v>
                </c:pt>
                <c:pt idx="9">
                  <c:v>51.94</c:v>
                </c:pt>
                <c:pt idx="10">
                  <c:v>53.41</c:v>
                </c:pt>
                <c:pt idx="11">
                  <c:v>54.730000000000011</c:v>
                </c:pt>
                <c:pt idx="12">
                  <c:v>55.96</c:v>
                </c:pt>
                <c:pt idx="13">
                  <c:v>57.07</c:v>
                </c:pt>
                <c:pt idx="14">
                  <c:v>58.1</c:v>
                </c:pt>
                <c:pt idx="15">
                  <c:v>59.05</c:v>
                </c:pt>
                <c:pt idx="16">
                  <c:v>59.93</c:v>
                </c:pt>
                <c:pt idx="17">
                  <c:v>60.77000000000001</c:v>
                </c:pt>
                <c:pt idx="18">
                  <c:v>61.56</c:v>
                </c:pt>
                <c:pt idx="19">
                  <c:v>62.34</c:v>
                </c:pt>
                <c:pt idx="20">
                  <c:v>63.190000000000012</c:v>
                </c:pt>
                <c:pt idx="21">
                  <c:v>63.87</c:v>
                </c:pt>
                <c:pt idx="22">
                  <c:v>64.58</c:v>
                </c:pt>
                <c:pt idx="23">
                  <c:v>65.28</c:v>
                </c:pt>
                <c:pt idx="24">
                  <c:v>65.95</c:v>
                </c:pt>
                <c:pt idx="25">
                  <c:v>66.61</c:v>
                </c:pt>
                <c:pt idx="26">
                  <c:v>67.209999999999994</c:v>
                </c:pt>
                <c:pt idx="27">
                  <c:v>67.849999999999994</c:v>
                </c:pt>
                <c:pt idx="28">
                  <c:v>68.47</c:v>
                </c:pt>
                <c:pt idx="29">
                  <c:v>69.05</c:v>
                </c:pt>
                <c:pt idx="30">
                  <c:v>69.669999999999987</c:v>
                </c:pt>
                <c:pt idx="31">
                  <c:v>70.209999999999994</c:v>
                </c:pt>
                <c:pt idx="32">
                  <c:v>70.81</c:v>
                </c:pt>
                <c:pt idx="33">
                  <c:v>71.36999999999999</c:v>
                </c:pt>
                <c:pt idx="34">
                  <c:v>71.930000000000007</c:v>
                </c:pt>
                <c:pt idx="35">
                  <c:v>72.489999999999995</c:v>
                </c:pt>
                <c:pt idx="36">
                  <c:v>73.03</c:v>
                </c:pt>
                <c:pt idx="37">
                  <c:v>73.569999999999993</c:v>
                </c:pt>
                <c:pt idx="38">
                  <c:v>74.099999999999994</c:v>
                </c:pt>
                <c:pt idx="39">
                  <c:v>74.63</c:v>
                </c:pt>
              </c:numCache>
            </c:numRef>
          </c:yVal>
          <c:smooth val="0"/>
        </c:ser>
        <c:ser>
          <c:idx val="25"/>
          <c:order val="25"/>
          <c:spPr>
            <a:ln w="28575">
              <a:noFill/>
            </a:ln>
          </c:spPr>
          <c:xVal>
            <c:numRef>
              <c:f>data!$CX$5:$CX$44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data!$CY$5:$CY$44</c:f>
              <c:numCache>
                <c:formatCode>0_ </c:formatCode>
                <c:ptCount val="40"/>
                <c:pt idx="0">
                  <c:v>15.907000000000002</c:v>
                </c:pt>
                <c:pt idx="1">
                  <c:v>22.29</c:v>
                </c:pt>
                <c:pt idx="2">
                  <c:v>28.259999999999987</c:v>
                </c:pt>
                <c:pt idx="3">
                  <c:v>34.620000000000012</c:v>
                </c:pt>
                <c:pt idx="4">
                  <c:v>38.64</c:v>
                </c:pt>
                <c:pt idx="5">
                  <c:v>41.09</c:v>
                </c:pt>
                <c:pt idx="6">
                  <c:v>43.15</c:v>
                </c:pt>
                <c:pt idx="7">
                  <c:v>44.98</c:v>
                </c:pt>
                <c:pt idx="8">
                  <c:v>46.61</c:v>
                </c:pt>
                <c:pt idx="9">
                  <c:v>48.08</c:v>
                </c:pt>
                <c:pt idx="10">
                  <c:v>49.44</c:v>
                </c:pt>
                <c:pt idx="11">
                  <c:v>50.690000000000012</c:v>
                </c:pt>
                <c:pt idx="12">
                  <c:v>51.81</c:v>
                </c:pt>
                <c:pt idx="13">
                  <c:v>52.85</c:v>
                </c:pt>
                <c:pt idx="14">
                  <c:v>53.82</c:v>
                </c:pt>
                <c:pt idx="15">
                  <c:v>54.68</c:v>
                </c:pt>
                <c:pt idx="16">
                  <c:v>55.49</c:v>
                </c:pt>
                <c:pt idx="17">
                  <c:v>56.260000000000012</c:v>
                </c:pt>
                <c:pt idx="18">
                  <c:v>57.01</c:v>
                </c:pt>
                <c:pt idx="19">
                  <c:v>57.720000000000013</c:v>
                </c:pt>
                <c:pt idx="20">
                  <c:v>58.48</c:v>
                </c:pt>
                <c:pt idx="21">
                  <c:v>59.11</c:v>
                </c:pt>
                <c:pt idx="22">
                  <c:v>59.77</c:v>
                </c:pt>
                <c:pt idx="23">
                  <c:v>60.43</c:v>
                </c:pt>
                <c:pt idx="24">
                  <c:v>61.03</c:v>
                </c:pt>
                <c:pt idx="25">
                  <c:v>61.63</c:v>
                </c:pt>
                <c:pt idx="26">
                  <c:v>62.220000000000013</c:v>
                </c:pt>
                <c:pt idx="27">
                  <c:v>62.81</c:v>
                </c:pt>
                <c:pt idx="28">
                  <c:v>63.41</c:v>
                </c:pt>
                <c:pt idx="29">
                  <c:v>63.95</c:v>
                </c:pt>
                <c:pt idx="30">
                  <c:v>64.510000000000005</c:v>
                </c:pt>
                <c:pt idx="31">
                  <c:v>65.029999999999902</c:v>
                </c:pt>
                <c:pt idx="32">
                  <c:v>65.569999999999993</c:v>
                </c:pt>
                <c:pt idx="33">
                  <c:v>66.099999999999994</c:v>
                </c:pt>
                <c:pt idx="34">
                  <c:v>66.59</c:v>
                </c:pt>
                <c:pt idx="35">
                  <c:v>67.09</c:v>
                </c:pt>
                <c:pt idx="36">
                  <c:v>67.569999999999993</c:v>
                </c:pt>
                <c:pt idx="37">
                  <c:v>68.06</c:v>
                </c:pt>
                <c:pt idx="38">
                  <c:v>68.589999999999904</c:v>
                </c:pt>
                <c:pt idx="39">
                  <c:v>69.05</c:v>
                </c:pt>
              </c:numCache>
            </c:numRef>
          </c:yVal>
          <c:smooth val="0"/>
        </c:ser>
        <c:ser>
          <c:idx val="26"/>
          <c:order val="26"/>
          <c:spPr>
            <a:ln w="28575">
              <a:noFill/>
            </a:ln>
          </c:spPr>
          <c:xVal>
            <c:numRef>
              <c:f>data!$DB$5:$DB$44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data!$DC$5:$DC$44</c:f>
              <c:numCache>
                <c:formatCode>0_ </c:formatCode>
                <c:ptCount val="40"/>
                <c:pt idx="0">
                  <c:v>15.083</c:v>
                </c:pt>
                <c:pt idx="1">
                  <c:v>20.810000000000031</c:v>
                </c:pt>
                <c:pt idx="2">
                  <c:v>26.02</c:v>
                </c:pt>
                <c:pt idx="3">
                  <c:v>31.69</c:v>
                </c:pt>
                <c:pt idx="4">
                  <c:v>35.300000000000004</c:v>
                </c:pt>
                <c:pt idx="5">
                  <c:v>37.550000000000004</c:v>
                </c:pt>
                <c:pt idx="6">
                  <c:v>39.49</c:v>
                </c:pt>
                <c:pt idx="7">
                  <c:v>41.190000000000012</c:v>
                </c:pt>
                <c:pt idx="8">
                  <c:v>42.720000000000013</c:v>
                </c:pt>
                <c:pt idx="9">
                  <c:v>44.14</c:v>
                </c:pt>
                <c:pt idx="10">
                  <c:v>45.41</c:v>
                </c:pt>
                <c:pt idx="11">
                  <c:v>46.6</c:v>
                </c:pt>
                <c:pt idx="12">
                  <c:v>47.67</c:v>
                </c:pt>
                <c:pt idx="13">
                  <c:v>48.67</c:v>
                </c:pt>
                <c:pt idx="14">
                  <c:v>49.59</c:v>
                </c:pt>
                <c:pt idx="15">
                  <c:v>50.43</c:v>
                </c:pt>
                <c:pt idx="16">
                  <c:v>51.2</c:v>
                </c:pt>
                <c:pt idx="17">
                  <c:v>51.96</c:v>
                </c:pt>
                <c:pt idx="18">
                  <c:v>52.65</c:v>
                </c:pt>
                <c:pt idx="19">
                  <c:v>53.36</c:v>
                </c:pt>
                <c:pt idx="20">
                  <c:v>54.06</c:v>
                </c:pt>
                <c:pt idx="21">
                  <c:v>54.68</c:v>
                </c:pt>
                <c:pt idx="22">
                  <c:v>55.34</c:v>
                </c:pt>
                <c:pt idx="23">
                  <c:v>55.94</c:v>
                </c:pt>
                <c:pt idx="24">
                  <c:v>56.55</c:v>
                </c:pt>
                <c:pt idx="25">
                  <c:v>57.14</c:v>
                </c:pt>
                <c:pt idx="26">
                  <c:v>57.7</c:v>
                </c:pt>
                <c:pt idx="27">
                  <c:v>58.27</c:v>
                </c:pt>
                <c:pt idx="28">
                  <c:v>58.85</c:v>
                </c:pt>
                <c:pt idx="29">
                  <c:v>59.4</c:v>
                </c:pt>
                <c:pt idx="30">
                  <c:v>59.94</c:v>
                </c:pt>
                <c:pt idx="31">
                  <c:v>60.43</c:v>
                </c:pt>
                <c:pt idx="32">
                  <c:v>60.97</c:v>
                </c:pt>
                <c:pt idx="33">
                  <c:v>61.48</c:v>
                </c:pt>
                <c:pt idx="34">
                  <c:v>61.959999999999901</c:v>
                </c:pt>
                <c:pt idx="35">
                  <c:v>62.449999999999903</c:v>
                </c:pt>
                <c:pt idx="36">
                  <c:v>62.93</c:v>
                </c:pt>
                <c:pt idx="37">
                  <c:v>63.42</c:v>
                </c:pt>
                <c:pt idx="38">
                  <c:v>63.91</c:v>
                </c:pt>
                <c:pt idx="39">
                  <c:v>64.349999999999994</c:v>
                </c:pt>
              </c:numCache>
            </c:numRef>
          </c:yVal>
          <c:smooth val="0"/>
        </c:ser>
        <c:ser>
          <c:idx val="27"/>
          <c:order val="27"/>
          <c:spPr>
            <a:ln w="28575">
              <a:noFill/>
            </a:ln>
          </c:spPr>
          <c:xVal>
            <c:numRef>
              <c:f>data!$DF$5:$DF$44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data!$DG$5:$DG$44</c:f>
              <c:numCache>
                <c:formatCode>0_ </c:formatCode>
                <c:ptCount val="40"/>
                <c:pt idx="0">
                  <c:v>16.221</c:v>
                </c:pt>
                <c:pt idx="1">
                  <c:v>22.810000000000031</c:v>
                </c:pt>
                <c:pt idx="2">
                  <c:v>29.06</c:v>
                </c:pt>
                <c:pt idx="3">
                  <c:v>35.630000000000003</c:v>
                </c:pt>
                <c:pt idx="4">
                  <c:v>39.65</c:v>
                </c:pt>
                <c:pt idx="5">
                  <c:v>42.21</c:v>
                </c:pt>
                <c:pt idx="6">
                  <c:v>44.4</c:v>
                </c:pt>
                <c:pt idx="7">
                  <c:v>46.35</c:v>
                </c:pt>
                <c:pt idx="8">
                  <c:v>48.07</c:v>
                </c:pt>
                <c:pt idx="9">
                  <c:v>49.660000000000011</c:v>
                </c:pt>
                <c:pt idx="10">
                  <c:v>51.11</c:v>
                </c:pt>
                <c:pt idx="11">
                  <c:v>52.45</c:v>
                </c:pt>
                <c:pt idx="12">
                  <c:v>53.660000000000011</c:v>
                </c:pt>
                <c:pt idx="13">
                  <c:v>54.790000000000013</c:v>
                </c:pt>
                <c:pt idx="14">
                  <c:v>55.83</c:v>
                </c:pt>
                <c:pt idx="15">
                  <c:v>56.78</c:v>
                </c:pt>
                <c:pt idx="16">
                  <c:v>57.64</c:v>
                </c:pt>
                <c:pt idx="17">
                  <c:v>58.47</c:v>
                </c:pt>
                <c:pt idx="18">
                  <c:v>59.260000000000012</c:v>
                </c:pt>
                <c:pt idx="19">
                  <c:v>60.02</c:v>
                </c:pt>
                <c:pt idx="20">
                  <c:v>60.83</c:v>
                </c:pt>
                <c:pt idx="21">
                  <c:v>61.52</c:v>
                </c:pt>
                <c:pt idx="22">
                  <c:v>62.260000000000012</c:v>
                </c:pt>
                <c:pt idx="23">
                  <c:v>62.94</c:v>
                </c:pt>
                <c:pt idx="24">
                  <c:v>63.59</c:v>
                </c:pt>
                <c:pt idx="25">
                  <c:v>64.259999999999906</c:v>
                </c:pt>
                <c:pt idx="26">
                  <c:v>64.889999999999901</c:v>
                </c:pt>
                <c:pt idx="27">
                  <c:v>65.55</c:v>
                </c:pt>
                <c:pt idx="28">
                  <c:v>66.23</c:v>
                </c:pt>
                <c:pt idx="29">
                  <c:v>66.86</c:v>
                </c:pt>
                <c:pt idx="30">
                  <c:v>67.510000000000005</c:v>
                </c:pt>
                <c:pt idx="31">
                  <c:v>68.13</c:v>
                </c:pt>
                <c:pt idx="32">
                  <c:v>68.790000000000006</c:v>
                </c:pt>
                <c:pt idx="33">
                  <c:v>69.429999999999907</c:v>
                </c:pt>
                <c:pt idx="34">
                  <c:v>70.03</c:v>
                </c:pt>
                <c:pt idx="35">
                  <c:v>70.8</c:v>
                </c:pt>
                <c:pt idx="36">
                  <c:v>71.319999999999993</c:v>
                </c:pt>
                <c:pt idx="37">
                  <c:v>72.11999999999999</c:v>
                </c:pt>
                <c:pt idx="38">
                  <c:v>72.669999999999987</c:v>
                </c:pt>
                <c:pt idx="39">
                  <c:v>73.3</c:v>
                </c:pt>
              </c:numCache>
            </c:numRef>
          </c:yVal>
          <c:smooth val="0"/>
        </c:ser>
        <c:ser>
          <c:idx val="28"/>
          <c:order val="28"/>
          <c:spPr>
            <a:ln w="28575">
              <a:noFill/>
            </a:ln>
          </c:spPr>
          <c:xVal>
            <c:numRef>
              <c:f>data!$DJ$5:$DJ$44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data!$DK$5:$DK$44</c:f>
              <c:numCache>
                <c:formatCode>0_ </c:formatCode>
                <c:ptCount val="40"/>
                <c:pt idx="0">
                  <c:v>14.847000000000001</c:v>
                </c:pt>
                <c:pt idx="1">
                  <c:v>20.53</c:v>
                </c:pt>
                <c:pt idx="2">
                  <c:v>25.86</c:v>
                </c:pt>
                <c:pt idx="3">
                  <c:v>31.54</c:v>
                </c:pt>
                <c:pt idx="4">
                  <c:v>35.120000000000012</c:v>
                </c:pt>
                <c:pt idx="5">
                  <c:v>37.39</c:v>
                </c:pt>
                <c:pt idx="6">
                  <c:v>39.25</c:v>
                </c:pt>
                <c:pt idx="7">
                  <c:v>40.93</c:v>
                </c:pt>
                <c:pt idx="8">
                  <c:v>42.52</c:v>
                </c:pt>
                <c:pt idx="9">
                  <c:v>43.85</c:v>
                </c:pt>
                <c:pt idx="10">
                  <c:v>45.11</c:v>
                </c:pt>
                <c:pt idx="11">
                  <c:v>46.28</c:v>
                </c:pt>
                <c:pt idx="12">
                  <c:v>47.32</c:v>
                </c:pt>
                <c:pt idx="13">
                  <c:v>48.31</c:v>
                </c:pt>
                <c:pt idx="14">
                  <c:v>49.21</c:v>
                </c:pt>
                <c:pt idx="15">
                  <c:v>50.06</c:v>
                </c:pt>
                <c:pt idx="16">
                  <c:v>50.84</c:v>
                </c:pt>
                <c:pt idx="17">
                  <c:v>51.6</c:v>
                </c:pt>
                <c:pt idx="18">
                  <c:v>52.32</c:v>
                </c:pt>
                <c:pt idx="19">
                  <c:v>53.01</c:v>
                </c:pt>
                <c:pt idx="20">
                  <c:v>53.75</c:v>
                </c:pt>
                <c:pt idx="21">
                  <c:v>54.37</c:v>
                </c:pt>
                <c:pt idx="22">
                  <c:v>55.03</c:v>
                </c:pt>
                <c:pt idx="23">
                  <c:v>55.68</c:v>
                </c:pt>
                <c:pt idx="24">
                  <c:v>56.27</c:v>
                </c:pt>
                <c:pt idx="25">
                  <c:v>56.89</c:v>
                </c:pt>
                <c:pt idx="26">
                  <c:v>57.47</c:v>
                </c:pt>
                <c:pt idx="27">
                  <c:v>58.07</c:v>
                </c:pt>
                <c:pt idx="28">
                  <c:v>58.64</c:v>
                </c:pt>
                <c:pt idx="29">
                  <c:v>59.18</c:v>
                </c:pt>
                <c:pt idx="30">
                  <c:v>59.730000000000011</c:v>
                </c:pt>
                <c:pt idx="31">
                  <c:v>60.24</c:v>
                </c:pt>
                <c:pt idx="32">
                  <c:v>60.790000000000013</c:v>
                </c:pt>
                <c:pt idx="33">
                  <c:v>61.3</c:v>
                </c:pt>
                <c:pt idx="34">
                  <c:v>61.8</c:v>
                </c:pt>
                <c:pt idx="35">
                  <c:v>62.34</c:v>
                </c:pt>
                <c:pt idx="36">
                  <c:v>62.81</c:v>
                </c:pt>
                <c:pt idx="37">
                  <c:v>63.290000000000013</c:v>
                </c:pt>
                <c:pt idx="38">
                  <c:v>63.78</c:v>
                </c:pt>
                <c:pt idx="39">
                  <c:v>64.23</c:v>
                </c:pt>
              </c:numCache>
            </c:numRef>
          </c:yVal>
          <c:smooth val="0"/>
        </c:ser>
        <c:ser>
          <c:idx val="29"/>
          <c:order val="29"/>
          <c:spPr>
            <a:ln w="28575">
              <a:noFill/>
            </a:ln>
          </c:spPr>
          <c:xVal>
            <c:numRef>
              <c:f>data!$DN$5:$DN$44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data!$DO$5:$DO$44</c:f>
              <c:numCache>
                <c:formatCode>0_ </c:formatCode>
                <c:ptCount val="40"/>
                <c:pt idx="0">
                  <c:v>16.741</c:v>
                </c:pt>
                <c:pt idx="1">
                  <c:v>23.7</c:v>
                </c:pt>
                <c:pt idx="2">
                  <c:v>30.27</c:v>
                </c:pt>
                <c:pt idx="3">
                  <c:v>37.32</c:v>
                </c:pt>
                <c:pt idx="4">
                  <c:v>41.43</c:v>
                </c:pt>
                <c:pt idx="5">
                  <c:v>44.02</c:v>
                </c:pt>
                <c:pt idx="6">
                  <c:v>46.24</c:v>
                </c:pt>
                <c:pt idx="7">
                  <c:v>48.11</c:v>
                </c:pt>
                <c:pt idx="8">
                  <c:v>49.89</c:v>
                </c:pt>
                <c:pt idx="9">
                  <c:v>51.41</c:v>
                </c:pt>
                <c:pt idx="10">
                  <c:v>52.85</c:v>
                </c:pt>
                <c:pt idx="11">
                  <c:v>54.11</c:v>
                </c:pt>
                <c:pt idx="12">
                  <c:v>55.27</c:v>
                </c:pt>
                <c:pt idx="13">
                  <c:v>56.37</c:v>
                </c:pt>
                <c:pt idx="14">
                  <c:v>57.34</c:v>
                </c:pt>
                <c:pt idx="15">
                  <c:v>58.25</c:v>
                </c:pt>
                <c:pt idx="16">
                  <c:v>59.08</c:v>
                </c:pt>
                <c:pt idx="17">
                  <c:v>59.89</c:v>
                </c:pt>
                <c:pt idx="18">
                  <c:v>60.660000000000011</c:v>
                </c:pt>
                <c:pt idx="19">
                  <c:v>61.39</c:v>
                </c:pt>
                <c:pt idx="20">
                  <c:v>62.190000000000012</c:v>
                </c:pt>
                <c:pt idx="21">
                  <c:v>62.86</c:v>
                </c:pt>
                <c:pt idx="22">
                  <c:v>63.56</c:v>
                </c:pt>
                <c:pt idx="23">
                  <c:v>64.22</c:v>
                </c:pt>
                <c:pt idx="24">
                  <c:v>64.84</c:v>
                </c:pt>
                <c:pt idx="25">
                  <c:v>65.489999999999995</c:v>
                </c:pt>
                <c:pt idx="26">
                  <c:v>66.09</c:v>
                </c:pt>
                <c:pt idx="27">
                  <c:v>66.709999999999994</c:v>
                </c:pt>
                <c:pt idx="28">
                  <c:v>67.33</c:v>
                </c:pt>
                <c:pt idx="29">
                  <c:v>67.900000000000006</c:v>
                </c:pt>
                <c:pt idx="30">
                  <c:v>68.47</c:v>
                </c:pt>
                <c:pt idx="31">
                  <c:v>69.02</c:v>
                </c:pt>
                <c:pt idx="32">
                  <c:v>69.58</c:v>
                </c:pt>
                <c:pt idx="33">
                  <c:v>70.13</c:v>
                </c:pt>
                <c:pt idx="34">
                  <c:v>70.64</c:v>
                </c:pt>
                <c:pt idx="35">
                  <c:v>71.179999999999978</c:v>
                </c:pt>
                <c:pt idx="36">
                  <c:v>71.7</c:v>
                </c:pt>
                <c:pt idx="37">
                  <c:v>72.239999999999995</c:v>
                </c:pt>
                <c:pt idx="38">
                  <c:v>72.75</c:v>
                </c:pt>
                <c:pt idx="39">
                  <c:v>73.209999999999994</c:v>
                </c:pt>
              </c:numCache>
            </c:numRef>
          </c:yVal>
          <c:smooth val="0"/>
        </c:ser>
        <c:ser>
          <c:idx val="30"/>
          <c:order val="30"/>
          <c:spPr>
            <a:ln w="28575">
              <a:noFill/>
            </a:ln>
          </c:spPr>
          <c:xVal>
            <c:numRef>
              <c:f>data!$DR$5:$DR$44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data!$DS$5:$DS$44</c:f>
              <c:numCache>
                <c:formatCode>0_ </c:formatCode>
                <c:ptCount val="40"/>
                <c:pt idx="0">
                  <c:v>17.698</c:v>
                </c:pt>
                <c:pt idx="1">
                  <c:v>25.37</c:v>
                </c:pt>
                <c:pt idx="2">
                  <c:v>32.46</c:v>
                </c:pt>
                <c:pt idx="3">
                  <c:v>40.04</c:v>
                </c:pt>
                <c:pt idx="4">
                  <c:v>44.52</c:v>
                </c:pt>
                <c:pt idx="5">
                  <c:v>47.32</c:v>
                </c:pt>
                <c:pt idx="6">
                  <c:v>49.67</c:v>
                </c:pt>
                <c:pt idx="7">
                  <c:v>51.77</c:v>
                </c:pt>
                <c:pt idx="8">
                  <c:v>53.620000000000012</c:v>
                </c:pt>
                <c:pt idx="9">
                  <c:v>55.32</c:v>
                </c:pt>
                <c:pt idx="10">
                  <c:v>56.86</c:v>
                </c:pt>
                <c:pt idx="11">
                  <c:v>58.230000000000011</c:v>
                </c:pt>
                <c:pt idx="12">
                  <c:v>59.51</c:v>
                </c:pt>
                <c:pt idx="13">
                  <c:v>60.68</c:v>
                </c:pt>
                <c:pt idx="14">
                  <c:v>61.84</c:v>
                </c:pt>
                <c:pt idx="15">
                  <c:v>62.690000000000012</c:v>
                </c:pt>
                <c:pt idx="16">
                  <c:v>63.57</c:v>
                </c:pt>
                <c:pt idx="17">
                  <c:v>64.42</c:v>
                </c:pt>
                <c:pt idx="18">
                  <c:v>65.22</c:v>
                </c:pt>
                <c:pt idx="19">
                  <c:v>65.98</c:v>
                </c:pt>
                <c:pt idx="20">
                  <c:v>66.81</c:v>
                </c:pt>
                <c:pt idx="21">
                  <c:v>67.489999999999995</c:v>
                </c:pt>
                <c:pt idx="22">
                  <c:v>68.179999999999978</c:v>
                </c:pt>
                <c:pt idx="23">
                  <c:v>68.88</c:v>
                </c:pt>
                <c:pt idx="24">
                  <c:v>69.489999999999995</c:v>
                </c:pt>
                <c:pt idx="25">
                  <c:v>70.16</c:v>
                </c:pt>
                <c:pt idx="26">
                  <c:v>70.78</c:v>
                </c:pt>
                <c:pt idx="27">
                  <c:v>71.39</c:v>
                </c:pt>
                <c:pt idx="28">
                  <c:v>72.03</c:v>
                </c:pt>
                <c:pt idx="29">
                  <c:v>72.61</c:v>
                </c:pt>
                <c:pt idx="30">
                  <c:v>73.19</c:v>
                </c:pt>
                <c:pt idx="31">
                  <c:v>73.739999999999995</c:v>
                </c:pt>
                <c:pt idx="32">
                  <c:v>74.34</c:v>
                </c:pt>
                <c:pt idx="33">
                  <c:v>74.900000000000006</c:v>
                </c:pt>
                <c:pt idx="34">
                  <c:v>75.42</c:v>
                </c:pt>
                <c:pt idx="35">
                  <c:v>76</c:v>
                </c:pt>
                <c:pt idx="36">
                  <c:v>76.53</c:v>
                </c:pt>
                <c:pt idx="37">
                  <c:v>77.06</c:v>
                </c:pt>
                <c:pt idx="38">
                  <c:v>77.56</c:v>
                </c:pt>
                <c:pt idx="39">
                  <c:v>78.06</c:v>
                </c:pt>
              </c:numCache>
            </c:numRef>
          </c:yVal>
          <c:smooth val="0"/>
        </c:ser>
        <c:ser>
          <c:idx val="31"/>
          <c:order val="31"/>
          <c:spPr>
            <a:ln w="28575">
              <a:noFill/>
            </a:ln>
          </c:spPr>
          <c:xVal>
            <c:numRef>
              <c:f>data!$DV$5:$DV$44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data!$DW$5:$DW$44</c:f>
              <c:numCache>
                <c:formatCode>0_ </c:formatCode>
                <c:ptCount val="40"/>
                <c:pt idx="0">
                  <c:v>16.784999999999989</c:v>
                </c:pt>
                <c:pt idx="1">
                  <c:v>23.919999999999987</c:v>
                </c:pt>
                <c:pt idx="2">
                  <c:v>30.3</c:v>
                </c:pt>
                <c:pt idx="3">
                  <c:v>37.660000000000011</c:v>
                </c:pt>
                <c:pt idx="4">
                  <c:v>41.44</c:v>
                </c:pt>
                <c:pt idx="5">
                  <c:v>43.82</c:v>
                </c:pt>
                <c:pt idx="6">
                  <c:v>45.91</c:v>
                </c:pt>
                <c:pt idx="7">
                  <c:v>47.720000000000013</c:v>
                </c:pt>
                <c:pt idx="8">
                  <c:v>49.32</c:v>
                </c:pt>
                <c:pt idx="9">
                  <c:v>50.83</c:v>
                </c:pt>
                <c:pt idx="10">
                  <c:v>52.18</c:v>
                </c:pt>
                <c:pt idx="11">
                  <c:v>53.31</c:v>
                </c:pt>
                <c:pt idx="12">
                  <c:v>54.44</c:v>
                </c:pt>
                <c:pt idx="13">
                  <c:v>55.44</c:v>
                </c:pt>
                <c:pt idx="14">
                  <c:v>56.34</c:v>
                </c:pt>
                <c:pt idx="15">
                  <c:v>57.18</c:v>
                </c:pt>
                <c:pt idx="16">
                  <c:v>57.99</c:v>
                </c:pt>
                <c:pt idx="17">
                  <c:v>58.71</c:v>
                </c:pt>
                <c:pt idx="18">
                  <c:v>59.42</c:v>
                </c:pt>
                <c:pt idx="19">
                  <c:v>60.11</c:v>
                </c:pt>
                <c:pt idx="20">
                  <c:v>60.839999999999911</c:v>
                </c:pt>
                <c:pt idx="21">
                  <c:v>61.45</c:v>
                </c:pt>
                <c:pt idx="22">
                  <c:v>62.09999999999998</c:v>
                </c:pt>
                <c:pt idx="23">
                  <c:v>62.71</c:v>
                </c:pt>
                <c:pt idx="24">
                  <c:v>63.3</c:v>
                </c:pt>
                <c:pt idx="25">
                  <c:v>63.91</c:v>
                </c:pt>
                <c:pt idx="26">
                  <c:v>64.47</c:v>
                </c:pt>
                <c:pt idx="27">
                  <c:v>65.069999999999993</c:v>
                </c:pt>
                <c:pt idx="28">
                  <c:v>65.61999999999999</c:v>
                </c:pt>
                <c:pt idx="29">
                  <c:v>66.149999999999906</c:v>
                </c:pt>
                <c:pt idx="30">
                  <c:v>66.679999999999978</c:v>
                </c:pt>
                <c:pt idx="31">
                  <c:v>67.19</c:v>
                </c:pt>
                <c:pt idx="32">
                  <c:v>67.709999999999994</c:v>
                </c:pt>
                <c:pt idx="33">
                  <c:v>68.23</c:v>
                </c:pt>
                <c:pt idx="34">
                  <c:v>68.72</c:v>
                </c:pt>
                <c:pt idx="35">
                  <c:v>69.239999999999995</c:v>
                </c:pt>
                <c:pt idx="36">
                  <c:v>69.7</c:v>
                </c:pt>
                <c:pt idx="37">
                  <c:v>70.2</c:v>
                </c:pt>
                <c:pt idx="38">
                  <c:v>70.7</c:v>
                </c:pt>
                <c:pt idx="39">
                  <c:v>71.11999999999999</c:v>
                </c:pt>
              </c:numCache>
            </c:numRef>
          </c:yVal>
          <c:smooth val="0"/>
        </c:ser>
        <c:ser>
          <c:idx val="32"/>
          <c:order val="32"/>
          <c:spPr>
            <a:ln w="28575">
              <a:noFill/>
            </a:ln>
          </c:spPr>
          <c:xVal>
            <c:numRef>
              <c:f>data!$DZ$5:$DZ$44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data!$EA$5:$EA$44</c:f>
              <c:numCache>
                <c:formatCode>0_ </c:formatCode>
                <c:ptCount val="40"/>
                <c:pt idx="0">
                  <c:v>14.482000000000006</c:v>
                </c:pt>
                <c:pt idx="1">
                  <c:v>20.05</c:v>
                </c:pt>
                <c:pt idx="2">
                  <c:v>25.7</c:v>
                </c:pt>
                <c:pt idx="3">
                  <c:v>31.27</c:v>
                </c:pt>
                <c:pt idx="4">
                  <c:v>36.260000000000012</c:v>
                </c:pt>
                <c:pt idx="5">
                  <c:v>39.17</c:v>
                </c:pt>
                <c:pt idx="6">
                  <c:v>41.52</c:v>
                </c:pt>
                <c:pt idx="7">
                  <c:v>43.59</c:v>
                </c:pt>
                <c:pt idx="8">
                  <c:v>45.44</c:v>
                </c:pt>
                <c:pt idx="9">
                  <c:v>47.1</c:v>
                </c:pt>
                <c:pt idx="10">
                  <c:v>48.660000000000011</c:v>
                </c:pt>
                <c:pt idx="11">
                  <c:v>50.09</c:v>
                </c:pt>
                <c:pt idx="12">
                  <c:v>51.41</c:v>
                </c:pt>
                <c:pt idx="13">
                  <c:v>52.6</c:v>
                </c:pt>
                <c:pt idx="14">
                  <c:v>53.730000000000011</c:v>
                </c:pt>
                <c:pt idx="15">
                  <c:v>54.83</c:v>
                </c:pt>
                <c:pt idx="16">
                  <c:v>55.77</c:v>
                </c:pt>
                <c:pt idx="17">
                  <c:v>56.68</c:v>
                </c:pt>
                <c:pt idx="18">
                  <c:v>57.54</c:v>
                </c:pt>
                <c:pt idx="19">
                  <c:v>58.37</c:v>
                </c:pt>
                <c:pt idx="20">
                  <c:v>59.25</c:v>
                </c:pt>
                <c:pt idx="21">
                  <c:v>59.99</c:v>
                </c:pt>
                <c:pt idx="22">
                  <c:v>60.720000000000013</c:v>
                </c:pt>
                <c:pt idx="23">
                  <c:v>61.44</c:v>
                </c:pt>
                <c:pt idx="24">
                  <c:v>62.13</c:v>
                </c:pt>
                <c:pt idx="25">
                  <c:v>62.84</c:v>
                </c:pt>
                <c:pt idx="26">
                  <c:v>63.49</c:v>
                </c:pt>
                <c:pt idx="27">
                  <c:v>64.179999999999978</c:v>
                </c:pt>
                <c:pt idx="28">
                  <c:v>64.84</c:v>
                </c:pt>
                <c:pt idx="29">
                  <c:v>65.440000000000026</c:v>
                </c:pt>
                <c:pt idx="30">
                  <c:v>66.079999999999899</c:v>
                </c:pt>
                <c:pt idx="31">
                  <c:v>66.669999999999987</c:v>
                </c:pt>
                <c:pt idx="32">
                  <c:v>67.28</c:v>
                </c:pt>
                <c:pt idx="33">
                  <c:v>67.88</c:v>
                </c:pt>
                <c:pt idx="34">
                  <c:v>68.440000000000026</c:v>
                </c:pt>
                <c:pt idx="35">
                  <c:v>69.02</c:v>
                </c:pt>
                <c:pt idx="36">
                  <c:v>69.569999999999922</c:v>
                </c:pt>
                <c:pt idx="37">
                  <c:v>70.13</c:v>
                </c:pt>
                <c:pt idx="38">
                  <c:v>70.669999999999987</c:v>
                </c:pt>
                <c:pt idx="39">
                  <c:v>71.19</c:v>
                </c:pt>
              </c:numCache>
            </c:numRef>
          </c:yVal>
          <c:smooth val="0"/>
        </c:ser>
        <c:ser>
          <c:idx val="33"/>
          <c:order val="33"/>
          <c:spPr>
            <a:ln w="28575">
              <a:noFill/>
            </a:ln>
          </c:spPr>
          <c:xVal>
            <c:numRef>
              <c:f>data!$ED$5:$ED$44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data!$EE$5:$EE$44</c:f>
              <c:numCache>
                <c:formatCode>0_ </c:formatCode>
                <c:ptCount val="40"/>
                <c:pt idx="0">
                  <c:v>16.172999999999988</c:v>
                </c:pt>
                <c:pt idx="1">
                  <c:v>22.84</c:v>
                </c:pt>
                <c:pt idx="2">
                  <c:v>29.22</c:v>
                </c:pt>
                <c:pt idx="3">
                  <c:v>35.68</c:v>
                </c:pt>
                <c:pt idx="4">
                  <c:v>41.37</c:v>
                </c:pt>
                <c:pt idx="5">
                  <c:v>44.42</c:v>
                </c:pt>
                <c:pt idx="6">
                  <c:v>46.82</c:v>
                </c:pt>
                <c:pt idx="7">
                  <c:v>48.98</c:v>
                </c:pt>
                <c:pt idx="8">
                  <c:v>50.9</c:v>
                </c:pt>
                <c:pt idx="9">
                  <c:v>52.64</c:v>
                </c:pt>
                <c:pt idx="10">
                  <c:v>54.230000000000011</c:v>
                </c:pt>
                <c:pt idx="11">
                  <c:v>55.730000000000011</c:v>
                </c:pt>
                <c:pt idx="12">
                  <c:v>57.08</c:v>
                </c:pt>
                <c:pt idx="13">
                  <c:v>58.32</c:v>
                </c:pt>
                <c:pt idx="14">
                  <c:v>59.5</c:v>
                </c:pt>
                <c:pt idx="15">
                  <c:v>60.55</c:v>
                </c:pt>
                <c:pt idx="16">
                  <c:v>61.57</c:v>
                </c:pt>
                <c:pt idx="17">
                  <c:v>62.47</c:v>
                </c:pt>
                <c:pt idx="18">
                  <c:v>63.32</c:v>
                </c:pt>
                <c:pt idx="19">
                  <c:v>64.119999999999905</c:v>
                </c:pt>
                <c:pt idx="20">
                  <c:v>64.98</c:v>
                </c:pt>
                <c:pt idx="21">
                  <c:v>65.679999999999978</c:v>
                </c:pt>
                <c:pt idx="22">
                  <c:v>66.410000000000025</c:v>
                </c:pt>
                <c:pt idx="23">
                  <c:v>67.13</c:v>
                </c:pt>
                <c:pt idx="24">
                  <c:v>67.790000000000006</c:v>
                </c:pt>
                <c:pt idx="25">
                  <c:v>68.459999999999994</c:v>
                </c:pt>
                <c:pt idx="26">
                  <c:v>69.079999999999899</c:v>
                </c:pt>
                <c:pt idx="27">
                  <c:v>69.73</c:v>
                </c:pt>
                <c:pt idx="28">
                  <c:v>70.39</c:v>
                </c:pt>
                <c:pt idx="29">
                  <c:v>70.989999999999995</c:v>
                </c:pt>
                <c:pt idx="30">
                  <c:v>71.61</c:v>
                </c:pt>
                <c:pt idx="31">
                  <c:v>72.19</c:v>
                </c:pt>
                <c:pt idx="32">
                  <c:v>72.81</c:v>
                </c:pt>
                <c:pt idx="33">
                  <c:v>73.400000000000006</c:v>
                </c:pt>
                <c:pt idx="34">
                  <c:v>73.959999999999994</c:v>
                </c:pt>
                <c:pt idx="35">
                  <c:v>74.53</c:v>
                </c:pt>
                <c:pt idx="36">
                  <c:v>75.069999999999993</c:v>
                </c:pt>
                <c:pt idx="37">
                  <c:v>75.61999999999999</c:v>
                </c:pt>
                <c:pt idx="38">
                  <c:v>76.199999999999903</c:v>
                </c:pt>
                <c:pt idx="39">
                  <c:v>76.7</c:v>
                </c:pt>
              </c:numCache>
            </c:numRef>
          </c:yVal>
          <c:smooth val="0"/>
        </c:ser>
        <c:ser>
          <c:idx val="34"/>
          <c:order val="34"/>
          <c:spPr>
            <a:ln w="28575">
              <a:noFill/>
            </a:ln>
          </c:spPr>
          <c:xVal>
            <c:numRef>
              <c:f>data!$EH$5:$EH$44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data!$EI$5:$EI$44</c:f>
              <c:numCache>
                <c:formatCode>0_ </c:formatCode>
                <c:ptCount val="40"/>
                <c:pt idx="0">
                  <c:v>15.345000000000002</c:v>
                </c:pt>
                <c:pt idx="1">
                  <c:v>21.57</c:v>
                </c:pt>
                <c:pt idx="2">
                  <c:v>27.39</c:v>
                </c:pt>
                <c:pt idx="3">
                  <c:v>33.270000000000003</c:v>
                </c:pt>
                <c:pt idx="4">
                  <c:v>38.64</c:v>
                </c:pt>
                <c:pt idx="5">
                  <c:v>41.55</c:v>
                </c:pt>
                <c:pt idx="6">
                  <c:v>43.87</c:v>
                </c:pt>
                <c:pt idx="7">
                  <c:v>45.84</c:v>
                </c:pt>
                <c:pt idx="8">
                  <c:v>47.65</c:v>
                </c:pt>
                <c:pt idx="9">
                  <c:v>49.3</c:v>
                </c:pt>
                <c:pt idx="10">
                  <c:v>50.82</c:v>
                </c:pt>
                <c:pt idx="11">
                  <c:v>52.21</c:v>
                </c:pt>
                <c:pt idx="12">
                  <c:v>53.51</c:v>
                </c:pt>
                <c:pt idx="13">
                  <c:v>54.68</c:v>
                </c:pt>
                <c:pt idx="14">
                  <c:v>55.82</c:v>
                </c:pt>
                <c:pt idx="15">
                  <c:v>56.86</c:v>
                </c:pt>
                <c:pt idx="16">
                  <c:v>57.8</c:v>
                </c:pt>
                <c:pt idx="17">
                  <c:v>58.68</c:v>
                </c:pt>
                <c:pt idx="18">
                  <c:v>59.5</c:v>
                </c:pt>
                <c:pt idx="19">
                  <c:v>60.290000000000013</c:v>
                </c:pt>
                <c:pt idx="20">
                  <c:v>61.1</c:v>
                </c:pt>
                <c:pt idx="21">
                  <c:v>61.760000000000012</c:v>
                </c:pt>
                <c:pt idx="22">
                  <c:v>62.46</c:v>
                </c:pt>
                <c:pt idx="23">
                  <c:v>63.14</c:v>
                </c:pt>
                <c:pt idx="24">
                  <c:v>63.77</c:v>
                </c:pt>
                <c:pt idx="25">
                  <c:v>64.410000000000025</c:v>
                </c:pt>
                <c:pt idx="26">
                  <c:v>65.010000000000005</c:v>
                </c:pt>
                <c:pt idx="27">
                  <c:v>65.63</c:v>
                </c:pt>
                <c:pt idx="28">
                  <c:v>66.239999999999995</c:v>
                </c:pt>
                <c:pt idx="29">
                  <c:v>66.790000000000006</c:v>
                </c:pt>
                <c:pt idx="30">
                  <c:v>67.38</c:v>
                </c:pt>
                <c:pt idx="31">
                  <c:v>67.940000000000026</c:v>
                </c:pt>
                <c:pt idx="32">
                  <c:v>68.5</c:v>
                </c:pt>
                <c:pt idx="33">
                  <c:v>69.05</c:v>
                </c:pt>
                <c:pt idx="34">
                  <c:v>69.59</c:v>
                </c:pt>
                <c:pt idx="35">
                  <c:v>70.14</c:v>
                </c:pt>
                <c:pt idx="36">
                  <c:v>70.649999999999991</c:v>
                </c:pt>
                <c:pt idx="37">
                  <c:v>71.169999999999987</c:v>
                </c:pt>
                <c:pt idx="38">
                  <c:v>71.679999999999978</c:v>
                </c:pt>
                <c:pt idx="39">
                  <c:v>72.149999999999906</c:v>
                </c:pt>
              </c:numCache>
            </c:numRef>
          </c:yVal>
          <c:smooth val="0"/>
        </c:ser>
        <c:ser>
          <c:idx val="35"/>
          <c:order val="35"/>
          <c:spPr>
            <a:ln w="28575">
              <a:noFill/>
            </a:ln>
          </c:spPr>
          <c:xVal>
            <c:numRef>
              <c:f>data!$EL$5:$EL$44</c:f>
              <c:numCache>
                <c:formatCode>General</c:formatCode>
                <c:ptCount val="4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  <c:pt idx="32">
                  <c:v>165</c:v>
                </c:pt>
                <c:pt idx="33">
                  <c:v>170</c:v>
                </c:pt>
                <c:pt idx="34">
                  <c:v>175</c:v>
                </c:pt>
                <c:pt idx="35">
                  <c:v>180</c:v>
                </c:pt>
                <c:pt idx="36">
                  <c:v>185</c:v>
                </c:pt>
                <c:pt idx="37">
                  <c:v>190</c:v>
                </c:pt>
                <c:pt idx="38">
                  <c:v>195</c:v>
                </c:pt>
                <c:pt idx="39">
                  <c:v>200</c:v>
                </c:pt>
              </c:numCache>
            </c:numRef>
          </c:xVal>
          <c:yVal>
            <c:numRef>
              <c:f>data!$EM$5:$EM$44</c:f>
              <c:numCache>
                <c:formatCode>0_ </c:formatCode>
                <c:ptCount val="40"/>
                <c:pt idx="0">
                  <c:v>15.042</c:v>
                </c:pt>
                <c:pt idx="1">
                  <c:v>21.04</c:v>
                </c:pt>
                <c:pt idx="2">
                  <c:v>26.5</c:v>
                </c:pt>
                <c:pt idx="3">
                  <c:v>32.090000000000003</c:v>
                </c:pt>
                <c:pt idx="4">
                  <c:v>37.06</c:v>
                </c:pt>
                <c:pt idx="5">
                  <c:v>39.54</c:v>
                </c:pt>
                <c:pt idx="6">
                  <c:v>41.57</c:v>
                </c:pt>
                <c:pt idx="7">
                  <c:v>43.39</c:v>
                </c:pt>
                <c:pt idx="8">
                  <c:v>45</c:v>
                </c:pt>
                <c:pt idx="9">
                  <c:v>46.44</c:v>
                </c:pt>
                <c:pt idx="10">
                  <c:v>47.78</c:v>
                </c:pt>
                <c:pt idx="11">
                  <c:v>49.01</c:v>
                </c:pt>
                <c:pt idx="12">
                  <c:v>50.15</c:v>
                </c:pt>
                <c:pt idx="13">
                  <c:v>51.190000000000012</c:v>
                </c:pt>
                <c:pt idx="14">
                  <c:v>52.15</c:v>
                </c:pt>
                <c:pt idx="15">
                  <c:v>53.04</c:v>
                </c:pt>
                <c:pt idx="16">
                  <c:v>53.87</c:v>
                </c:pt>
                <c:pt idx="17">
                  <c:v>54.64</c:v>
                </c:pt>
                <c:pt idx="18">
                  <c:v>55.35</c:v>
                </c:pt>
                <c:pt idx="19">
                  <c:v>56.02</c:v>
                </c:pt>
                <c:pt idx="20">
                  <c:v>56.7</c:v>
                </c:pt>
                <c:pt idx="21">
                  <c:v>57.290000000000013</c:v>
                </c:pt>
                <c:pt idx="22">
                  <c:v>57.91</c:v>
                </c:pt>
                <c:pt idx="23">
                  <c:v>58.5</c:v>
                </c:pt>
                <c:pt idx="24">
                  <c:v>59.04</c:v>
                </c:pt>
                <c:pt idx="25">
                  <c:v>59.620000000000012</c:v>
                </c:pt>
                <c:pt idx="26">
                  <c:v>60.17</c:v>
                </c:pt>
                <c:pt idx="27">
                  <c:v>60.730000000000011</c:v>
                </c:pt>
                <c:pt idx="28">
                  <c:v>61.27</c:v>
                </c:pt>
                <c:pt idx="29">
                  <c:v>61.760000000000012</c:v>
                </c:pt>
                <c:pt idx="30">
                  <c:v>62.27</c:v>
                </c:pt>
                <c:pt idx="31">
                  <c:v>62.75</c:v>
                </c:pt>
                <c:pt idx="32">
                  <c:v>63.260000000000012</c:v>
                </c:pt>
                <c:pt idx="33">
                  <c:v>63.77</c:v>
                </c:pt>
                <c:pt idx="34">
                  <c:v>64.22</c:v>
                </c:pt>
                <c:pt idx="35">
                  <c:v>64.709999999999994</c:v>
                </c:pt>
                <c:pt idx="36">
                  <c:v>65.16</c:v>
                </c:pt>
                <c:pt idx="37">
                  <c:v>65.599999999999994</c:v>
                </c:pt>
                <c:pt idx="38">
                  <c:v>66.06</c:v>
                </c:pt>
                <c:pt idx="39">
                  <c:v>66.489999999999995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946240"/>
        <c:axId val="33952512"/>
      </c:scatterChart>
      <c:valAx>
        <c:axId val="33946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1600" dirty="0"/>
                  <a:t>Bias Voltage</a:t>
                </a:r>
                <a:r>
                  <a:rPr lang="en-US" sz="1600" baseline="0" dirty="0"/>
                  <a:t> (V)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3952512"/>
        <c:crosses val="autoZero"/>
        <c:crossBetween val="midCat"/>
      </c:valAx>
      <c:valAx>
        <c:axId val="339525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/>
                  <a:t>leakage current (</a:t>
                </a:r>
                <a:r>
                  <a:rPr lang="en-US" sz="1600" dirty="0" err="1"/>
                  <a:t>nA</a:t>
                </a:r>
                <a:r>
                  <a:rPr lang="en-US" sz="1600" dirty="0"/>
                  <a:t>)</a:t>
                </a:r>
              </a:p>
            </c:rich>
          </c:tx>
          <c:layout/>
          <c:overlay val="0"/>
        </c:title>
        <c:numFmt formatCode="0_ " sourceLinked="1"/>
        <c:majorTickMark val="none"/>
        <c:minorTickMark val="none"/>
        <c:tickLblPos val="nextTo"/>
        <c:crossAx val="33946240"/>
        <c:crosses val="autoZero"/>
        <c:crossBetween val="midCat"/>
      </c:valAx>
      <c:spPr>
        <a:solidFill>
          <a:schemeClr val="bg1"/>
        </a:solidFill>
        <a:ln w="3175"/>
      </c:spPr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Vfd</c:v>
          </c:tx>
          <c:invertIfNegative val="0"/>
          <c:cat>
            <c:numRef>
              <c:f>Sheet3!$A$2:$A$7</c:f>
              <c:numCache>
                <c:formatCode>General</c:formatCode>
                <c:ptCount val="6"/>
                <c:pt idx="0">
                  <c:v>75</c:v>
                </c:pt>
                <c:pt idx="1">
                  <c:v>80</c:v>
                </c:pt>
                <c:pt idx="2">
                  <c:v>85</c:v>
                </c:pt>
                <c:pt idx="3">
                  <c:v>90</c:v>
                </c:pt>
                <c:pt idx="4">
                  <c:v>95</c:v>
                </c:pt>
                <c:pt idx="5">
                  <c:v>100</c:v>
                </c:pt>
              </c:numCache>
            </c:numRef>
          </c:cat>
          <c:val>
            <c:numRef>
              <c:f>Sheet3!$B$2:$B$7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28</c:v>
                </c:pt>
                <c:pt idx="3">
                  <c:v>1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822784"/>
        <c:axId val="30824320"/>
      </c:barChart>
      <c:catAx>
        <c:axId val="3082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824320"/>
        <c:crosses val="autoZero"/>
        <c:auto val="1"/>
        <c:lblAlgn val="ctr"/>
        <c:lblOffset val="100"/>
        <c:noMultiLvlLbl val="0"/>
      </c:catAx>
      <c:valAx>
        <c:axId val="30824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82278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0.56716</cdr:x>
      <cdr:y>0.42841</cdr:y>
    </cdr:from>
    <cdr:to>
      <cdr:x>0.79948</cdr:x>
      <cdr:y>0.52548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736304" y="1358279"/>
          <a:ext cx="112082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it-IT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5pPr>
          <a:lvl6pPr marL="2286000" algn="l" defTabSz="457200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6pPr>
          <a:lvl7pPr marL="2743200" algn="l" defTabSz="457200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7pPr>
          <a:lvl8pPr marL="3200400" algn="l" defTabSz="457200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8pPr>
          <a:lvl9pPr marL="3657600" algn="l" defTabSz="457200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9pPr>
        </a:lstStyle>
        <a:p xmlns:a="http://schemas.openxmlformats.org/drawingml/2006/main">
          <a:r>
            <a:rPr lang="it-IT" sz="1400" dirty="0" smtClean="0"/>
            <a:t>noise: 1.4%</a:t>
          </a:r>
          <a:endParaRPr lang="it-IT" sz="1400" dirty="0"/>
        </a:p>
      </cdr:txBody>
    </cdr:sp>
  </cdr:relSizeAnchor>
  <cdr:relSizeAnchor xmlns:cdr="http://schemas.openxmlformats.org/drawingml/2006/chartDrawing">
    <cdr:from>
      <cdr:x>0.68647</cdr:x>
      <cdr:y>0.31796</cdr:y>
    </cdr:from>
    <cdr:to>
      <cdr:x>0.76119</cdr:x>
      <cdr:y>0.45181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3311916" y="1008112"/>
          <a:ext cx="360492" cy="42435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B49BC-E073-412B-8D39-B5A531F1222D}" type="datetimeFigureOut">
              <a:rPr lang="it-IT" smtClean="0"/>
              <a:t>23/02/2015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FFD67-EA90-42BA-B0ED-AAAE15DFDA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73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067968-982A-BF41-B2C3-3A9E9C704ACC}" type="slidenum">
              <a:rPr lang="it-IT" sz="1200"/>
              <a:pPr eaLnBrk="1" hangingPunct="1"/>
              <a:t>4</a:t>
            </a:fld>
            <a:endParaRPr lang="it-IT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5FE2C-5A63-4426-AE95-7FA62378500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E. Vanzi et al.  PRIMA collaboration: preliminary results in FBP reconstruction of pCT data - 12 October 2012 - RESMDD12 Conference</a:t>
            </a: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dx.doi.org/10.1016/j.nima.2013.05.193" TargetMode="Externa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The Proton Computed Tomography Apparatus developed by INFN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ottotitolo 1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8153400" cy="47244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Bruzzi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1,2</a:t>
            </a:r>
            <a:r>
              <a:rPr lang="it-IT" sz="4400" u="sng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C</a:t>
            </a:r>
            <a:r>
              <a:rPr lang="it-IT" sz="4400" u="sng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u="sng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Civinini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G. Maccioni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S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Pallotta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2,4,5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F. 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Paulis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Randazzo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6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Scaringella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7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Sipala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3,8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C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Talamonti</a:t>
            </a:r>
            <a:r>
              <a:rPr lang="it-IT" sz="4400" baseline="300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,4,5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        E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Vanzi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9</a:t>
            </a:r>
            <a:endParaRPr lang="it-IT" baseline="30000" dirty="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/>
            <a:endParaRPr lang="it-IT" baseline="30000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/>
            <a:endParaRPr lang="it-IT" baseline="30000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Physics and Astronomy Department,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University of Florence, Florence, Italy</a:t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Florence Division, Florence,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Cagliari Division, Cagliari,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Department of Biomedical, Experimental and Clinical Sciences,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University of Florence, Florence,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SOD Fisica Medica, Azienda Ospedaliero-Universitaria Careggi, Firenze, 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Catania Division, Catania,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Engineering Department, University of Florence, Florence,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Chemistry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and Pharmacy Department, University of Sassari, Sassari, Italy</a:t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it-IT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9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Fisica Sanitaria, Azienda Ospedaliero-Universitaria Senese, Siena, Italy</a:t>
            </a:r>
            <a:endParaRPr lang="it-IT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it-IT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it-IT" sz="2000" baseline="30000" dirty="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</a:rPr>
              <a:t>Advanced Semiconductor Detectors for Medical </a:t>
            </a:r>
            <a:r>
              <a:rPr lang="en-US" b="1" dirty="0" smtClean="0">
                <a:solidFill>
                  <a:srgbClr val="002060"/>
                </a:solidFill>
              </a:rPr>
              <a:t>Applications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Garching</a:t>
            </a:r>
            <a:r>
              <a:rPr lang="en-US" b="1" dirty="0" smtClean="0">
                <a:solidFill>
                  <a:srgbClr val="002060"/>
                </a:solidFill>
              </a:rPr>
              <a:t> 13/02/2015</a:t>
            </a:r>
            <a:endParaRPr lang="en-US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81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olo 1"/>
          <p:cNvSpPr>
            <a:spLocks noGrp="1"/>
          </p:cNvSpPr>
          <p:nvPr>
            <p:ph type="title"/>
          </p:nvPr>
        </p:nvSpPr>
        <p:spPr>
          <a:xfrm>
            <a:off x="4419600" y="0"/>
            <a:ext cx="4876800" cy="1109504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rgbClr val="002060"/>
                </a:solidFill>
              </a:rPr>
              <a:t>62 MeV pCT image - FBP</a:t>
            </a:r>
            <a:endParaRPr lang="it-IT" sz="4000" dirty="0">
              <a:solidFill>
                <a:srgbClr val="002060"/>
              </a:solidFill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" y="533400"/>
            <a:ext cx="2160000" cy="2160000"/>
          </a:xfrm>
          <a:prstGeom prst="rect">
            <a:avLst/>
          </a:prstGeom>
          <a:ln>
            <a:noFill/>
          </a:ln>
        </p:spPr>
      </p:pic>
      <p:sp>
        <p:nvSpPr>
          <p:cNvPr id="32" name="CasellaDiTesto 31"/>
          <p:cNvSpPr txBox="1"/>
          <p:nvPr/>
        </p:nvSpPr>
        <p:spPr>
          <a:xfrm>
            <a:off x="5220072" y="4653136"/>
            <a:ext cx="3415646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No selection cuts has been applied to the data sample</a:t>
            </a:r>
            <a:endParaRPr lang="en-US" sz="2000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6296" y="1124744"/>
            <a:ext cx="16002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220072" y="5437903"/>
            <a:ext cx="37895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E. </a:t>
            </a:r>
            <a:r>
              <a:rPr lang="en-US" sz="1400" dirty="0" err="1">
                <a:latin typeface="+mn-lt"/>
              </a:rPr>
              <a:t>Vanzi</a:t>
            </a:r>
            <a:r>
              <a:rPr lang="en-US" sz="1400" dirty="0">
                <a:latin typeface="+mn-lt"/>
              </a:rPr>
              <a:t> et al.  The PRIMA collaboration: preliminary results in FBP reconstruction of pCT data </a:t>
            </a:r>
            <a:r>
              <a:rPr lang="en-US" sz="1400" dirty="0" smtClean="0">
                <a:latin typeface="+mn-lt"/>
              </a:rPr>
              <a:t>–RESMDD12 Conference </a:t>
            </a:r>
            <a:r>
              <a:rPr lang="it-IT" sz="1400" dirty="0">
                <a:hlinkClick r:id="rId7"/>
              </a:rPr>
              <a:t>doi:10.1016/j.nima.2013.05.193</a:t>
            </a:r>
            <a:endParaRPr lang="en-US" sz="1400" dirty="0">
              <a:latin typeface="+mn-lt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270" y="1196752"/>
            <a:ext cx="2670164" cy="292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6300192" y="1988840"/>
            <a:ext cx="1296144" cy="43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300192" y="2852696"/>
            <a:ext cx="1296144" cy="571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2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059528"/>
              </p:ext>
            </p:extLst>
          </p:nvPr>
        </p:nvGraphicFramePr>
        <p:xfrm>
          <a:off x="155149" y="3268290"/>
          <a:ext cx="4824536" cy="3170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8" name="CasellaDiTesto 27"/>
          <p:cNvSpPr txBox="1"/>
          <p:nvPr/>
        </p:nvSpPr>
        <p:spPr>
          <a:xfrm>
            <a:off x="395536" y="2667000"/>
            <a:ext cx="3240360" cy="584775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Butterworth filter: order 2, </a:t>
            </a:r>
          </a:p>
          <a:p>
            <a:pPr algn="ctr"/>
            <a:r>
              <a:rPr lang="en-US" sz="1600" dirty="0" smtClean="0"/>
              <a:t>cut-off 20/128 of the </a:t>
            </a:r>
            <a:r>
              <a:rPr lang="en-US" sz="1600" dirty="0" err="1" smtClean="0"/>
              <a:t>Nyquist</a:t>
            </a:r>
            <a:r>
              <a:rPr lang="en-US" sz="1600" dirty="0" smtClean="0"/>
              <a:t> freq.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5667879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noise: 6.3%</a:t>
            </a:r>
            <a:endParaRPr lang="it-IT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007007" y="5207133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noise: 2.4%</a:t>
            </a:r>
            <a:endParaRPr lang="it-IT" sz="1400" dirty="0"/>
          </a:p>
        </p:txBody>
      </p:sp>
      <p:cxnSp>
        <p:nvCxnSpPr>
          <p:cNvPr id="6" name="Straight Arrow Connector 5"/>
          <p:cNvCxnSpPr>
            <a:stCxn id="3" idx="0"/>
          </p:cNvCxnSpPr>
          <p:nvPr/>
        </p:nvCxnSpPr>
        <p:spPr>
          <a:xfrm flipH="1" flipV="1">
            <a:off x="1043608" y="5207133"/>
            <a:ext cx="575639" cy="460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601203" y="4861467"/>
            <a:ext cx="882565" cy="345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25" name="nocutPC_20_4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362200" y="457200"/>
            <a:ext cx="2160000" cy="216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4" y="1050321"/>
            <a:ext cx="4387186" cy="438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35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57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Algebraic </a:t>
            </a:r>
            <a:r>
              <a:rPr lang="it-IT" dirty="0" smtClean="0">
                <a:solidFill>
                  <a:schemeClr val="tx2"/>
                </a:solidFill>
              </a:rPr>
              <a:t>Reconstruction</a:t>
            </a:r>
            <a:r>
              <a:rPr lang="it-IT" dirty="0" smtClean="0">
                <a:solidFill>
                  <a:srgbClr val="002060"/>
                </a:solidFill>
              </a:rPr>
              <a:t> Techniques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1904999"/>
          </a:xfrm>
        </p:spPr>
        <p:txBody>
          <a:bodyPr>
            <a:normAutofit/>
          </a:bodyPr>
          <a:lstStyle/>
          <a:p>
            <a:r>
              <a:rPr lang="it-IT" sz="2800" dirty="0" smtClean="0"/>
              <a:t>Iterative algorithm to reconstruct tomographic images from projections</a:t>
            </a:r>
          </a:p>
          <a:p>
            <a:r>
              <a:rPr lang="it-IT" sz="2800" dirty="0" smtClean="0"/>
              <a:t>Iterative formula:</a:t>
            </a:r>
          </a:p>
          <a:p>
            <a:endParaRPr lang="it-I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3126" y="4527276"/>
            <a:ext cx="8259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</a:rPr>
              <a:t>x</a:t>
            </a:r>
            <a:r>
              <a:rPr lang="it-IT" sz="2400" baseline="30000" dirty="0" smtClean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it-IT" sz="2400" dirty="0" smtClean="0"/>
              <a:t> image vector at iteration k (relative stopping power)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FF0000"/>
                </a:solidFill>
              </a:rPr>
              <a:t>a</a:t>
            </a:r>
            <a:r>
              <a:rPr lang="it-IT" sz="2400" baseline="30000" dirty="0" smtClean="0">
                <a:solidFill>
                  <a:srgbClr val="FF0000"/>
                </a:solidFill>
              </a:rPr>
              <a:t>i</a:t>
            </a:r>
            <a:r>
              <a:rPr lang="it-IT" sz="2400" dirty="0" smtClean="0"/>
              <a:t> i</a:t>
            </a:r>
            <a:r>
              <a:rPr lang="it-IT" sz="2400" baseline="30000" dirty="0" smtClean="0"/>
              <a:t>th</a:t>
            </a:r>
            <a:r>
              <a:rPr lang="it-IT" sz="2400" dirty="0" smtClean="0"/>
              <a:t> track length in each pixel </a:t>
            </a:r>
            <a:r>
              <a:rPr lang="it-IT" sz="2400" dirty="0" smtClean="0">
                <a:sym typeface="Wingdings" panose="05000000000000000000" pitchFamily="2" charset="2"/>
              </a:rPr>
              <a:t> Tracker</a:t>
            </a:r>
            <a:endParaRPr lang="it-IT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70C0"/>
                </a:solidFill>
              </a:rPr>
              <a:t>b</a:t>
            </a:r>
            <a:r>
              <a:rPr lang="it-IT" sz="2400" baseline="-25000" dirty="0" smtClean="0">
                <a:solidFill>
                  <a:srgbClr val="0070C0"/>
                </a:solidFill>
              </a:rPr>
              <a:t>i</a:t>
            </a:r>
            <a:r>
              <a:rPr lang="it-IT" sz="2400" dirty="0" smtClean="0"/>
              <a:t> stopping power integral </a:t>
            </a:r>
            <a:r>
              <a:rPr lang="it-IT" sz="2400" dirty="0" smtClean="0">
                <a:sym typeface="Wingdings" panose="05000000000000000000" pitchFamily="2" charset="2"/>
              </a:rPr>
              <a:t> Calorimeter</a:t>
            </a:r>
            <a:endParaRPr lang="it-IT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Symbol" panose="05050102010706020507" pitchFamily="18" charset="2"/>
              </a:rPr>
              <a:t>l</a:t>
            </a:r>
            <a:r>
              <a:rPr lang="it-IT" sz="2400" baseline="-25000" dirty="0" smtClean="0"/>
              <a:t>k</a:t>
            </a:r>
            <a:r>
              <a:rPr lang="it-IT" sz="2400" dirty="0" smtClean="0"/>
              <a:t> relaxing factor (constant value or </a:t>
            </a:r>
            <a:r>
              <a:rPr lang="it-IT" sz="2400" dirty="0" smtClean="0">
                <a:sym typeface="Wingdings" panose="05000000000000000000" pitchFamily="2" charset="2"/>
              </a:rPr>
              <a:t>0 as ~k</a:t>
            </a:r>
            <a:r>
              <a:rPr lang="it-IT" sz="2400" baseline="30000" dirty="0" smtClean="0">
                <a:sym typeface="Wingdings" panose="05000000000000000000" pitchFamily="2" charset="2"/>
              </a:rPr>
              <a:t>-1</a:t>
            </a:r>
            <a:r>
              <a:rPr lang="it-IT" sz="2400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x</a:t>
            </a:r>
            <a:r>
              <a:rPr lang="it-IT" sz="2400" baseline="300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0</a:t>
            </a:r>
            <a:r>
              <a:rPr lang="it-IT" sz="2400" dirty="0" smtClean="0">
                <a:sym typeface="Wingdings" panose="05000000000000000000" pitchFamily="2" charset="2"/>
              </a:rPr>
              <a:t> initial image: {0} or approx.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3898724"/>
            <a:ext cx="685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Gordon, R; Bender, R; Herman, GT </a:t>
            </a:r>
            <a:r>
              <a:rPr lang="pt-BR" dirty="0" smtClean="0"/>
              <a:t> </a:t>
            </a:r>
            <a:r>
              <a:rPr lang="en-US" dirty="0" smtClean="0"/>
              <a:t>J. </a:t>
            </a:r>
            <a:r>
              <a:rPr lang="en-US" dirty="0" err="1" smtClean="0"/>
              <a:t>Theor</a:t>
            </a:r>
            <a:r>
              <a:rPr lang="en-US" dirty="0" smtClean="0"/>
              <a:t>. Biol. (1970) </a:t>
            </a:r>
            <a:r>
              <a:rPr lang="en-US" b="1" dirty="0"/>
              <a:t>29</a:t>
            </a:r>
            <a:r>
              <a:rPr lang="en-US" dirty="0"/>
              <a:t> (3): 471–81.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649074" y="2953729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</a:rPr>
              <a:t>x</a:t>
            </a:r>
            <a:r>
              <a:rPr lang="it-IT" sz="3200" baseline="30000" dirty="0" smtClean="0">
                <a:solidFill>
                  <a:schemeClr val="accent3">
                    <a:lumMod val="50000"/>
                  </a:schemeClr>
                </a:solidFill>
              </a:rPr>
              <a:t>k+1</a:t>
            </a:r>
            <a:r>
              <a:rPr lang="it-IT" sz="3200" dirty="0" smtClean="0"/>
              <a:t>=</a:t>
            </a:r>
            <a:r>
              <a:rPr lang="it-IT" sz="3200" dirty="0"/>
              <a:t> </a:t>
            </a:r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</a:rPr>
              <a:t>x</a:t>
            </a:r>
            <a:r>
              <a:rPr lang="it-IT" sz="3200" baseline="30000" dirty="0" smtClean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it-IT" sz="3200" baseline="30000" dirty="0" smtClean="0"/>
              <a:t> </a:t>
            </a:r>
            <a:r>
              <a:rPr lang="it-IT" sz="3200" dirty="0" smtClean="0"/>
              <a:t>+ </a:t>
            </a:r>
            <a:r>
              <a:rPr lang="it-IT" sz="3200" dirty="0" smtClean="0">
                <a:latin typeface="Symbol" panose="05050102010706020507" pitchFamily="18" charset="2"/>
              </a:rPr>
              <a:t>l</a:t>
            </a:r>
            <a:r>
              <a:rPr lang="it-IT" sz="3200" baseline="-25000" dirty="0" smtClean="0"/>
              <a:t>k</a:t>
            </a:r>
            <a:r>
              <a:rPr lang="it-IT" sz="3200" dirty="0" smtClean="0"/>
              <a:t> {</a:t>
            </a:r>
            <a:r>
              <a:rPr lang="it-IT" sz="3200" dirty="0" smtClean="0">
                <a:solidFill>
                  <a:srgbClr val="0070C0"/>
                </a:solidFill>
              </a:rPr>
              <a:t>b</a:t>
            </a:r>
            <a:r>
              <a:rPr lang="it-IT" sz="3200" baseline="-25000" dirty="0" smtClean="0">
                <a:solidFill>
                  <a:srgbClr val="0070C0"/>
                </a:solidFill>
              </a:rPr>
              <a:t>i</a:t>
            </a:r>
            <a:r>
              <a:rPr lang="it-IT" sz="3200" dirty="0" smtClean="0"/>
              <a:t> - &lt;</a:t>
            </a:r>
            <a:r>
              <a:rPr lang="it-IT" sz="3200" dirty="0" smtClean="0">
                <a:solidFill>
                  <a:srgbClr val="FF0000"/>
                </a:solidFill>
              </a:rPr>
              <a:t>a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,x</a:t>
            </a:r>
            <a:r>
              <a:rPr lang="it-IT" sz="3200" baseline="30000" dirty="0" smtClean="0"/>
              <a:t>k</a:t>
            </a:r>
            <a:r>
              <a:rPr lang="it-IT" sz="3200" dirty="0"/>
              <a:t>&gt; } </a:t>
            </a:r>
            <a:r>
              <a:rPr lang="it-IT" sz="3200" dirty="0" smtClean="0">
                <a:solidFill>
                  <a:srgbClr val="FF0000"/>
                </a:solidFill>
              </a:rPr>
              <a:t>a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 </a:t>
            </a:r>
            <a:r>
              <a:rPr lang="it-IT" sz="3200" dirty="0" smtClean="0"/>
              <a:t>/ ǁ</a:t>
            </a:r>
            <a:r>
              <a:rPr lang="it-IT" sz="3200" dirty="0" smtClean="0">
                <a:solidFill>
                  <a:srgbClr val="FF0000"/>
                </a:solidFill>
              </a:rPr>
              <a:t>a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ǁ</a:t>
            </a:r>
            <a:r>
              <a:rPr lang="it-IT" sz="3200" baseline="30000" dirty="0" smtClean="0"/>
              <a:t>2</a:t>
            </a:r>
            <a:endParaRPr lang="it-IT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141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5" y="1085583"/>
            <a:ext cx="5618448" cy="5206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35" y="198438"/>
            <a:ext cx="8770065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ART images from 62 MeV data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6" r="22453"/>
          <a:stretch/>
        </p:blipFill>
        <p:spPr bwMode="auto">
          <a:xfrm>
            <a:off x="5884106" y="1071780"/>
            <a:ext cx="1592254" cy="287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56691" y="3688958"/>
            <a:ext cx="4667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cm</a:t>
            </a:r>
            <a:endParaRPr lang="it-IT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39640" y="5985748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39983" y="3999622"/>
            <a:ext cx="327275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ART reconstruction:</a:t>
            </a:r>
          </a:p>
          <a:p>
            <a:r>
              <a:rPr lang="it-IT" sz="2000" dirty="0" smtClean="0"/>
              <a:t>14 iteration starting from {0}</a:t>
            </a:r>
          </a:p>
          <a:p>
            <a:r>
              <a:rPr lang="it-IT" sz="2000" dirty="0" smtClean="0"/>
              <a:t>~ 10</a:t>
            </a:r>
            <a:r>
              <a:rPr lang="it-IT" sz="2000" baseline="30000" dirty="0" smtClean="0"/>
              <a:t>6</a:t>
            </a:r>
            <a:r>
              <a:rPr lang="it-IT" sz="2000" dirty="0" smtClean="0"/>
              <a:t> events per angle </a:t>
            </a:r>
          </a:p>
          <a:p>
            <a:r>
              <a:rPr lang="it-IT" sz="2000" dirty="0" smtClean="0"/>
              <a:t>(36 angles)</a:t>
            </a:r>
          </a:p>
          <a:p>
            <a:r>
              <a:rPr lang="it-IT" sz="2000" dirty="0" smtClean="0"/>
              <a:t>4mm vertical slice selected </a:t>
            </a:r>
          </a:p>
          <a:p>
            <a:r>
              <a:rPr lang="it-IT" sz="2000" dirty="0" smtClean="0"/>
              <a:t>(2D only)</a:t>
            </a:r>
          </a:p>
          <a:p>
            <a:r>
              <a:rPr lang="it-IT" sz="2000" dirty="0" smtClean="0"/>
              <a:t>~4’ per iteration CPU time </a:t>
            </a:r>
          </a:p>
          <a:p>
            <a:r>
              <a:rPr lang="it-IT" sz="2000" dirty="0" smtClean="0"/>
              <a:t>No MLP is used </a:t>
            </a:r>
            <a:r>
              <a:rPr lang="it-IT" sz="2000" dirty="0" smtClean="0">
                <a:sym typeface="Wingdings" panose="05000000000000000000" pitchFamily="2" charset="2"/>
              </a:rPr>
              <a:t> to be done</a:t>
            </a:r>
            <a:endParaRPr lang="it-IT" sz="2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20195" y="1846066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90088" y="1210489"/>
            <a:ext cx="103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PMMA </a:t>
            </a:r>
          </a:p>
          <a:p>
            <a:r>
              <a:rPr lang="it-IT" dirty="0" smtClean="0"/>
              <a:t>phantom</a:t>
            </a:r>
            <a:endParaRPr lang="it-IT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476361" y="1856820"/>
            <a:ext cx="1627213" cy="17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1905000" y="6273522"/>
            <a:ext cx="220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7000" y="598574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1 cm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ART images from 62 MeV data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5339158"/>
            <a:ext cx="6435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Starting image = {0}, still room to improve</a:t>
            </a:r>
            <a:endParaRPr lang="it-IT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618"/>
            <a:ext cx="4267200" cy="4138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03" y="1200618"/>
            <a:ext cx="4111663" cy="3987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760927" y="2228834"/>
            <a:ext cx="156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Resolution [</a:t>
            </a:r>
            <a:r>
              <a:rPr lang="it-IT" sz="1600" b="1" dirty="0" smtClean="0">
                <a:latin typeface="Symbol" panose="05050102010706020507" pitchFamily="18" charset="2"/>
              </a:rPr>
              <a:t>m</a:t>
            </a:r>
            <a:r>
              <a:rPr lang="it-IT" sz="1600" b="1" dirty="0" smtClean="0"/>
              <a:t>m]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4247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FBP used as seed for ART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" y="5634335"/>
            <a:ext cx="288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FBP initial image     </a:t>
            </a:r>
            <a:r>
              <a:rPr lang="it-IT" sz="2400" dirty="0" smtClean="0">
                <a:sym typeface="Wingdings" panose="05000000000000000000" pitchFamily="2" charset="2"/>
              </a:rPr>
              <a:t></a:t>
            </a:r>
            <a:endParaRPr lang="it-IT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82045" y="5634335"/>
            <a:ext cx="4069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ART after 14 iterations starting </a:t>
            </a:r>
          </a:p>
          <a:p>
            <a:r>
              <a:rPr lang="it-IT" sz="2400" dirty="0" smtClean="0"/>
              <a:t>from FBP seed</a:t>
            </a:r>
            <a:endParaRPr lang="it-IT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45" y="1457111"/>
            <a:ext cx="4258037" cy="408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54461"/>
            <a:ext cx="4267200" cy="4083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33677" y="5334000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05677" y="5334000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229885" y="1972796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84728" y="2048996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89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3" y="1118726"/>
            <a:ext cx="4425042" cy="4291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9" y="1225566"/>
            <a:ext cx="4280166" cy="4151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ART Resolutions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040" y="5410350"/>
            <a:ext cx="201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External edges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8783" y="5257800"/>
            <a:ext cx="2972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Inner holes:</a:t>
            </a:r>
          </a:p>
          <a:p>
            <a:r>
              <a:rPr lang="it-IT" sz="2400" dirty="0" smtClean="0"/>
              <a:t>resolution affected by</a:t>
            </a:r>
          </a:p>
          <a:p>
            <a:r>
              <a:rPr lang="it-IT" sz="2400" dirty="0" smtClean="0"/>
              <a:t>multiple scattering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009388" y="2134840"/>
            <a:ext cx="156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Resolution [</a:t>
            </a:r>
            <a:r>
              <a:rPr lang="it-IT" sz="1600" b="1" dirty="0" smtClean="0">
                <a:latin typeface="Symbol" panose="05050102010706020507" pitchFamily="18" charset="2"/>
              </a:rPr>
              <a:t>m</a:t>
            </a:r>
            <a:r>
              <a:rPr lang="it-IT" sz="1600" b="1" dirty="0" smtClean="0"/>
              <a:t>m]</a:t>
            </a:r>
            <a:endParaRPr lang="it-IT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1905000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Small hole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00" y="3810000"/>
            <a:ext cx="115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Large hole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2438400" y="2618207"/>
            <a:ext cx="20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Two different edge </a:t>
            </a:r>
          </a:p>
          <a:p>
            <a:r>
              <a:rPr lang="it-IT" dirty="0" smtClean="0"/>
              <a:t>Positions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81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pCT upgrade (5x20cm</a:t>
            </a:r>
            <a:r>
              <a:rPr lang="it-IT" baseline="30000" dirty="0" smtClean="0">
                <a:solidFill>
                  <a:srgbClr val="002060"/>
                </a:solidFill>
              </a:rPr>
              <a:t>2</a:t>
            </a:r>
            <a:r>
              <a:rPr lang="it-IT" dirty="0" smtClean="0">
                <a:solidFill>
                  <a:srgbClr val="002060"/>
                </a:solidFill>
              </a:rPr>
              <a:t>)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51784"/>
          </a:xfrm>
        </p:spPr>
        <p:txBody>
          <a:bodyPr/>
          <a:lstStyle/>
          <a:p>
            <a:r>
              <a:rPr lang="it-IT" dirty="0" smtClean="0"/>
              <a:t>A system similar to the one already tested</a:t>
            </a:r>
          </a:p>
          <a:p>
            <a:pPr lvl="1"/>
            <a:r>
              <a:rPr lang="it-IT" dirty="0" smtClean="0"/>
              <a:t>Microstrip tracker</a:t>
            </a:r>
          </a:p>
          <a:p>
            <a:pPr lvl="1"/>
            <a:r>
              <a:rPr lang="it-IT" dirty="0" smtClean="0"/>
              <a:t>YAG:Ce calorimeter</a:t>
            </a:r>
          </a:p>
          <a:p>
            <a:r>
              <a:rPr lang="it-IT" dirty="0" smtClean="0"/>
              <a:t>But with a </a:t>
            </a:r>
            <a:r>
              <a:rPr lang="it-IT" dirty="0" smtClean="0">
                <a:solidFill>
                  <a:srgbClr val="FF0000"/>
                </a:solidFill>
              </a:rPr>
              <a:t>50 x 200 mm</a:t>
            </a:r>
            <a:r>
              <a:rPr lang="it-IT" baseline="30000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field of view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On-line</a:t>
            </a:r>
            <a:r>
              <a:rPr lang="it-IT" dirty="0" smtClean="0"/>
              <a:t> data aquisition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 MHz </a:t>
            </a:r>
            <a:r>
              <a:rPr lang="it-IT" dirty="0" smtClean="0"/>
              <a:t>capability</a:t>
            </a:r>
          </a:p>
          <a:p>
            <a:r>
              <a:rPr lang="it-IT" dirty="0" smtClean="0"/>
              <a:t>Rectangular aspect ratio to perform tomographies in slices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grpSp>
        <p:nvGrpSpPr>
          <p:cNvPr id="43009" name="Group 43008"/>
          <p:cNvGrpSpPr/>
          <p:nvPr/>
        </p:nvGrpSpPr>
        <p:grpSpPr>
          <a:xfrm>
            <a:off x="493875" y="1556792"/>
            <a:ext cx="8338807" cy="4926460"/>
            <a:chOff x="493875" y="1556792"/>
            <a:chExt cx="8338807" cy="4926460"/>
          </a:xfrm>
        </p:grpSpPr>
        <p:pic>
          <p:nvPicPr>
            <p:cNvPr id="43010" name="Picture 2" descr="C:\Users\Carlo\Dropbox\new_frontend\new_tracke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556792"/>
              <a:ext cx="6568613" cy="492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240131" y="2156331"/>
              <a:ext cx="1575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Beam pipe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11909" y="2976384"/>
              <a:ext cx="2103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Tracker planes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76078" y="2141835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Phantom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875" y="6016219"/>
              <a:ext cx="1778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Calorimeter</a:t>
              </a:r>
              <a:endParaRPr lang="it-IT" sz="2400" dirty="0">
                <a:latin typeface="+mn-l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092280" y="1772816"/>
              <a:ext cx="879981" cy="3835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6516216" y="2884566"/>
              <a:ext cx="1296790" cy="1917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292080" y="3438049"/>
              <a:ext cx="2520927" cy="2007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0" idx="2"/>
            </p:cNvCxnSpPr>
            <p:nvPr/>
          </p:nvCxnSpPr>
          <p:spPr>
            <a:xfrm>
              <a:off x="2984766" y="2603500"/>
              <a:ext cx="1011170" cy="603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1" idx="0"/>
            </p:cNvCxnSpPr>
            <p:nvPr/>
          </p:nvCxnSpPr>
          <p:spPr>
            <a:xfrm flipV="1">
              <a:off x="1382901" y="5805264"/>
              <a:ext cx="740827" cy="2109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694468" y="4462545"/>
              <a:ext cx="2138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Silicon sensors</a:t>
              </a:r>
              <a:endParaRPr lang="it-IT" sz="2400" dirty="0">
                <a:latin typeface="+mn-lt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6084168" y="3438049"/>
              <a:ext cx="1728839" cy="1024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9" idx="0"/>
            </p:cNvCxnSpPr>
            <p:nvPr/>
          </p:nvCxnSpPr>
          <p:spPr>
            <a:xfrm flipH="1">
              <a:off x="4499992" y="4462545"/>
              <a:ext cx="3263583" cy="6226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50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Tracker plane configuration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2x4 silicon microstrip sensors glued onto a 40x45 cm</a:t>
            </a:r>
            <a:r>
              <a:rPr lang="it-IT" baseline="30000" dirty="0" smtClean="0"/>
              <a:t>2</a:t>
            </a:r>
            <a:r>
              <a:rPr lang="it-IT" dirty="0" smtClean="0"/>
              <a:t> 12 layer PCB (components on both sides: front x-coordinate, rear y-coordinate)</a:t>
            </a:r>
          </a:p>
          <a:p>
            <a:pPr lvl="1"/>
            <a:r>
              <a:rPr lang="it-IT" dirty="0" smtClean="0"/>
              <a:t>1 PCB per plane instead of 4 as in the previous prototype</a:t>
            </a:r>
          </a:p>
          <a:p>
            <a:r>
              <a:rPr lang="it-IT" dirty="0" smtClean="0"/>
              <a:t>6 read-out groups, 256 channels each</a:t>
            </a:r>
          </a:p>
          <a:p>
            <a:r>
              <a:rPr lang="it-IT" dirty="0" smtClean="0"/>
              <a:t>One Xilinx Spartan 6 per group for: sampling, event assembly, zero suppression and data transmission</a:t>
            </a:r>
          </a:p>
          <a:p>
            <a:r>
              <a:rPr lang="it-IT" dirty="0" smtClean="0"/>
              <a:t>One Spartan 6 for event building, data receiving and buffer, high speed link (8 serial links running at 200Mbs) </a:t>
            </a:r>
          </a:p>
          <a:p>
            <a:r>
              <a:rPr lang="it-IT" dirty="0" smtClean="0"/>
              <a:t>Silicon sensors overlapped to avoid blind area (see comments on MLP error envelope toward the end of this talk)</a:t>
            </a:r>
          </a:p>
          <a:p>
            <a:r>
              <a:rPr lang="it-IT" dirty="0" smtClean="0"/>
              <a:t>Up to 5 planes could be read-out by a Virtex6 acquisition board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Fully assembled Tracker plane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38200" y="1371600"/>
            <a:ext cx="7687733" cy="4324350"/>
            <a:chOff x="838200" y="1371600"/>
            <a:chExt cx="7687733" cy="43243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71600"/>
              <a:ext cx="7687733" cy="432435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905000" y="3533775"/>
              <a:ext cx="0" cy="42862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38200" y="3072110"/>
              <a:ext cx="18493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Master FPGA</a:t>
              </a:r>
              <a:endParaRPr lang="it-IT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23323" y="3497252"/>
              <a:ext cx="11026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Virtex6</a:t>
              </a:r>
              <a:endParaRPr lang="it-IT" sz="2400" b="1" dirty="0"/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V="1">
              <a:off x="7974628" y="3072110"/>
              <a:ext cx="0" cy="42514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829676" y="2440632"/>
              <a:ext cx="1132724" cy="63147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80324" y="2209800"/>
              <a:ext cx="18372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Silicon </a:t>
              </a:r>
              <a:r>
                <a:rPr lang="it-IT" sz="2400" b="1" dirty="0" smtClean="0">
                  <a:latin typeface="Symbol" panose="05050102010706020507" pitchFamily="18" charset="2"/>
                  <a:cs typeface="Symap" panose="00000400000000000000" pitchFamily="2" charset="0"/>
                </a:rPr>
                <a:t>m</a:t>
              </a:r>
              <a:r>
                <a:rPr lang="it-IT" sz="2400" b="1" dirty="0" smtClean="0"/>
                <a:t>strip</a:t>
              </a:r>
              <a:endParaRPr lang="it-IT" sz="2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29200" y="4174509"/>
              <a:ext cx="17307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Slave FPGAs</a:t>
              </a:r>
              <a:endParaRPr lang="it-IT" sz="2400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5105400" y="3749829"/>
              <a:ext cx="793273" cy="42514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581400" y="3962400"/>
              <a:ext cx="1406188" cy="46370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20" idx="1"/>
            </p:cNvCxnSpPr>
            <p:nvPr/>
          </p:nvCxnSpPr>
          <p:spPr>
            <a:xfrm flipH="1">
              <a:off x="5502036" y="2006888"/>
              <a:ext cx="515242" cy="66457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017278" y="1776055"/>
              <a:ext cx="20406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Chip front-end</a:t>
              </a:r>
              <a:endParaRPr lang="it-IT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981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4716016" y="3212976"/>
            <a:ext cx="4104456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2616" y="0"/>
            <a:ext cx="8686800" cy="764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err="1" smtClean="0">
                <a:solidFill>
                  <a:srgbClr val="002060"/>
                </a:solidFill>
              </a:rPr>
              <a:t>Silicon</a:t>
            </a:r>
            <a:r>
              <a:rPr lang="it-IT" sz="4000" dirty="0" smtClean="0">
                <a:solidFill>
                  <a:srgbClr val="002060"/>
                </a:solidFill>
              </a:rPr>
              <a:t> microstrip </a:t>
            </a:r>
            <a:r>
              <a:rPr lang="it-IT" sz="4000" dirty="0" err="1" smtClean="0">
                <a:solidFill>
                  <a:srgbClr val="002060"/>
                </a:solidFill>
              </a:rPr>
              <a:t>detectors</a:t>
            </a:r>
            <a:endParaRPr lang="en-US" sz="4000" dirty="0">
              <a:solidFill>
                <a:srgbClr val="002060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1817034"/>
              </p:ext>
            </p:extLst>
          </p:nvPr>
        </p:nvGraphicFramePr>
        <p:xfrm>
          <a:off x="251520" y="3154139"/>
          <a:ext cx="4176464" cy="265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836712"/>
            <a:ext cx="7571184" cy="237626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36 p on n single-sided</a:t>
            </a: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silicon microstrip</a:t>
            </a: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detectors  (HPK)</a:t>
            </a:r>
            <a:r>
              <a:rPr lang="it-IT" sz="2900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it-IT" sz="2900" dirty="0" smtClean="0">
                <a:solidFill>
                  <a:schemeClr val="tx2"/>
                </a:solidFill>
                <a:latin typeface="+mn-lt"/>
              </a:rPr>
              <a:t>51.2 x 51.2 mm</a:t>
            </a:r>
            <a:r>
              <a:rPr lang="it-IT" sz="2900" baseline="30000" dirty="0" smtClean="0">
                <a:solidFill>
                  <a:schemeClr val="tx2"/>
                </a:solidFill>
                <a:latin typeface="+mn-lt"/>
              </a:rPr>
              <a:t>2</a:t>
            </a:r>
            <a:r>
              <a:rPr lang="it-IT" sz="2900" dirty="0" smtClean="0">
                <a:solidFill>
                  <a:schemeClr val="tx2"/>
                </a:solidFill>
                <a:latin typeface="+mn-lt"/>
              </a:rPr>
              <a:t> active area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&lt;100&gt; crystal type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it-IT" sz="2900" baseline="0" dirty="0" smtClean="0">
                <a:solidFill>
                  <a:schemeClr val="tx2"/>
                </a:solidFill>
                <a:latin typeface="+mn-lt"/>
              </a:rPr>
              <a:t>320 </a:t>
            </a:r>
            <a:r>
              <a:rPr lang="it-IT" sz="2900" baseline="0" dirty="0" smtClean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it-IT" sz="2900" baseline="0" dirty="0" smtClean="0">
                <a:solidFill>
                  <a:schemeClr val="tx2"/>
                </a:solidFill>
                <a:latin typeface="+mn-lt"/>
              </a:rPr>
              <a:t>m </a:t>
            </a:r>
            <a:r>
              <a:rPr lang="it-IT" sz="2900" baseline="0" dirty="0" err="1" smtClean="0">
                <a:solidFill>
                  <a:schemeClr val="tx2"/>
                </a:solidFill>
                <a:latin typeface="+mn-lt"/>
              </a:rPr>
              <a:t>thickness</a:t>
            </a:r>
            <a:endParaRPr lang="it-IT" sz="2900" baseline="0" dirty="0" smtClean="0">
              <a:solidFill>
                <a:schemeClr val="tx2"/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 </a:t>
            </a: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it-IT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 </a:t>
            </a:r>
            <a:r>
              <a:rPr kumimoji="0" lang="it-IT" sz="29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pitch</a:t>
            </a:r>
            <a:endParaRPr kumimoji="0" lang="it-IT" sz="29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it-IT" sz="2900" baseline="0" dirty="0" smtClean="0">
                <a:solidFill>
                  <a:schemeClr val="tx2"/>
                </a:solidFill>
                <a:latin typeface="+mn-lt"/>
              </a:rPr>
              <a:t>256 channels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it-IT" sz="2900" dirty="0" smtClean="0">
                <a:solidFill>
                  <a:schemeClr val="tx2"/>
                </a:solidFill>
                <a:latin typeface="+mn-lt"/>
              </a:rPr>
              <a:t>I(Vfd)~2-3nA/cm</a:t>
            </a:r>
            <a:r>
              <a:rPr lang="it-IT" sz="2900" baseline="30000" dirty="0" smtClean="0">
                <a:solidFill>
                  <a:schemeClr val="tx2"/>
                </a:solidFill>
                <a:latin typeface="+mn-lt"/>
              </a:rPr>
              <a:t>2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1520" y="5895453"/>
            <a:ext cx="8686800" cy="6926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it-IT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bad strips </a:t>
            </a:r>
            <a:r>
              <a:rPr kumimoji="0" lang="it-IT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all 36 detectors (9216 strips)</a:t>
            </a:r>
            <a:endParaRPr kumimoji="0" lang="it-IT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6660232" y="64482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67544" y="6448251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 dirty="0"/>
          </a:p>
        </p:txBody>
      </p:sp>
      <p:sp>
        <p:nvSpPr>
          <p:cNvPr id="15" name="Rectangle 7"/>
          <p:cNvSpPr/>
          <p:nvPr/>
        </p:nvSpPr>
        <p:spPr>
          <a:xfrm>
            <a:off x="4716016" y="3212976"/>
            <a:ext cx="4104456" cy="26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4"/>
          <p:cNvGraphicFramePr/>
          <p:nvPr>
            <p:extLst>
              <p:ext uri="{D42A27DB-BD31-4B8C-83A1-F6EECF244321}">
                <p14:modId xmlns:p14="http://schemas.microsoft.com/office/powerpoint/2010/main" val="3659685631"/>
              </p:ext>
            </p:extLst>
          </p:nvPr>
        </p:nvGraphicFramePr>
        <p:xfrm>
          <a:off x="4788024" y="3356992"/>
          <a:ext cx="3954205" cy="218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8"/>
          <p:cNvSpPr txBox="1"/>
          <p:nvPr/>
        </p:nvSpPr>
        <p:spPr>
          <a:xfrm>
            <a:off x="5243661" y="553871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Full </a:t>
            </a:r>
            <a:r>
              <a:rPr lang="it-IT" sz="1600" dirty="0" err="1" smtClean="0"/>
              <a:t>Depletion</a:t>
            </a:r>
            <a:r>
              <a:rPr lang="it-IT" sz="1600" dirty="0" smtClean="0"/>
              <a:t> </a:t>
            </a:r>
            <a:r>
              <a:rPr lang="it-IT" sz="1600" dirty="0" err="1" smtClean="0"/>
              <a:t>Voltage</a:t>
            </a:r>
            <a:r>
              <a:rPr lang="it-IT" sz="1600" dirty="0" smtClean="0"/>
              <a:t> (V)</a:t>
            </a:r>
            <a:endParaRPr lang="en-US" sz="1600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3801616" y="6448251"/>
            <a:ext cx="1828800" cy="365125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Introduction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Two pCT systems: 5x5cm</a:t>
            </a:r>
            <a:r>
              <a:rPr lang="it-IT" baseline="30000" dirty="0" smtClean="0"/>
              <a:t>2</a:t>
            </a:r>
            <a:r>
              <a:rPr lang="it-IT" dirty="0" smtClean="0"/>
              <a:t>; 5x20cm</a:t>
            </a:r>
            <a:r>
              <a:rPr lang="it-IT" baseline="30000" dirty="0" smtClean="0"/>
              <a:t>2</a:t>
            </a:r>
          </a:p>
          <a:p>
            <a:r>
              <a:rPr lang="it-IT" dirty="0" smtClean="0"/>
              <a:t>Results from the small area system</a:t>
            </a:r>
          </a:p>
          <a:p>
            <a:pPr lvl="1"/>
            <a:r>
              <a:rPr lang="it-IT" dirty="0" smtClean="0"/>
              <a:t>Filtered Back Projection</a:t>
            </a:r>
          </a:p>
          <a:p>
            <a:pPr lvl="1"/>
            <a:r>
              <a:rPr lang="it-IT" dirty="0" smtClean="0"/>
              <a:t>Algebraic Reconstruction </a:t>
            </a:r>
            <a:r>
              <a:rPr lang="it-IT" dirty="0"/>
              <a:t>T</a:t>
            </a:r>
            <a:r>
              <a:rPr lang="it-IT" dirty="0" smtClean="0"/>
              <a:t>echnique</a:t>
            </a:r>
          </a:p>
          <a:p>
            <a:r>
              <a:rPr lang="it-IT" dirty="0" smtClean="0"/>
              <a:t>Large area apparatus configuration</a:t>
            </a:r>
          </a:p>
          <a:p>
            <a:pPr lvl="1"/>
            <a:r>
              <a:rPr lang="it-IT" dirty="0" smtClean="0"/>
              <a:t>Tracker (some considerations on MLP)</a:t>
            </a:r>
          </a:p>
          <a:p>
            <a:pPr lvl="1"/>
            <a:r>
              <a:rPr lang="it-IT" dirty="0" smtClean="0"/>
              <a:t>Calorimeter</a:t>
            </a:r>
          </a:p>
          <a:p>
            <a:pPr lvl="1"/>
            <a:r>
              <a:rPr lang="it-IT" dirty="0" smtClean="0"/>
              <a:t>Present status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Front-end ASICs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48400" y="968514"/>
            <a:ext cx="289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32 channels parallel output discriminator (evolution of the previuos one)</a:t>
            </a:r>
            <a:endParaRPr lang="it-IT" sz="2400" dirty="0"/>
          </a:p>
          <a:p>
            <a:endParaRPr lang="it-IT" sz="2400" dirty="0" smtClean="0"/>
          </a:p>
          <a:p>
            <a:r>
              <a:rPr lang="it-IT" sz="2400" dirty="0" smtClean="0"/>
              <a:t>Channel-by-channel 8-bit thresholds loaded via I</a:t>
            </a:r>
            <a:r>
              <a:rPr lang="it-IT" sz="2400" baseline="30000" dirty="0" smtClean="0"/>
              <a:t>2</a:t>
            </a:r>
            <a:r>
              <a:rPr lang="it-IT" sz="2400" dirty="0" smtClean="0"/>
              <a:t>C</a:t>
            </a:r>
          </a:p>
          <a:p>
            <a:endParaRPr lang="it-IT" sz="2400" dirty="0"/>
          </a:p>
          <a:p>
            <a:r>
              <a:rPr lang="it-IT" sz="2400" dirty="0" smtClean="0"/>
              <a:t>AMS–CMOS  0.35</a:t>
            </a:r>
            <a:r>
              <a:rPr lang="it-IT" sz="2400" dirty="0" smtClean="0">
                <a:latin typeface="Symbol" panose="05050102010706020507" pitchFamily="18" charset="2"/>
              </a:rPr>
              <a:t>m</a:t>
            </a:r>
            <a:r>
              <a:rPr lang="it-IT" sz="2400" dirty="0" smtClean="0"/>
              <a:t>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1780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Read-out group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09600" y="1442084"/>
            <a:ext cx="8077200" cy="4543425"/>
            <a:chOff x="609600" y="1442084"/>
            <a:chExt cx="8077200" cy="45434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442084"/>
              <a:ext cx="8077200" cy="454342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515100" y="3730310"/>
              <a:ext cx="21706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Front-end chips</a:t>
              </a:r>
              <a:endParaRPr lang="it-IT" sz="24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54049" y="5334000"/>
              <a:ext cx="15848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FPGA slave</a:t>
              </a:r>
              <a:endParaRPr lang="it-IT" sz="240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2744606" y="1442084"/>
              <a:ext cx="2743200" cy="2308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4648200" y="1571624"/>
              <a:ext cx="839606" cy="2308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715000" y="1672916"/>
              <a:ext cx="12954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4" idx="1"/>
            </p:cNvCxnSpPr>
            <p:nvPr/>
          </p:nvCxnSpPr>
          <p:spPr>
            <a:xfrm flipH="1" flipV="1">
              <a:off x="5639152" y="3740787"/>
              <a:ext cx="875948" cy="22035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5" idx="1"/>
            </p:cNvCxnSpPr>
            <p:nvPr/>
          </p:nvCxnSpPr>
          <p:spPr>
            <a:xfrm flipH="1">
              <a:off x="5487807" y="5564833"/>
              <a:ext cx="15662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5487806" y="1211251"/>
            <a:ext cx="36561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Silicon microstrip detectors</a:t>
            </a:r>
            <a:endParaRPr lang="it-IT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3893187"/>
            <a:ext cx="23628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Power regulators</a:t>
            </a:r>
            <a:endParaRPr lang="it-IT" sz="2400" b="1" dirty="0"/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1181446" y="3505201"/>
            <a:ext cx="723554" cy="3879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2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838200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002060"/>
                </a:solidFill>
              </a:rPr>
              <a:t>T</a:t>
            </a:r>
            <a:r>
              <a:rPr lang="it-IT" sz="3200" dirty="0" smtClean="0">
                <a:solidFill>
                  <a:srgbClr val="002060"/>
                </a:solidFill>
              </a:rPr>
              <a:t>racker DAQ architecture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Immagine 71"/>
          <p:cNvPicPr>
            <a:picLocks noChangeAspect="1"/>
          </p:cNvPicPr>
          <p:nvPr/>
        </p:nvPicPr>
        <p:blipFill>
          <a:blip r:embed="rId2" cstate="print"/>
          <a:srcRect r="11491"/>
          <a:stretch>
            <a:fillRect/>
          </a:stretch>
        </p:blipFill>
        <p:spPr bwMode="auto">
          <a:xfrm>
            <a:off x="6902325" y="1594718"/>
            <a:ext cx="19748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78"/>
          <p:cNvSpPr txBox="1">
            <a:spLocks noChangeArrowheads="1"/>
          </p:cNvSpPr>
          <p:nvPr/>
        </p:nvSpPr>
        <p:spPr bwMode="auto">
          <a:xfrm>
            <a:off x="5715000" y="4930843"/>
            <a:ext cx="1763689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dirty="0" err="1" smtClean="0"/>
              <a:t>Central</a:t>
            </a:r>
            <a:r>
              <a:rPr lang="it-IT" dirty="0" smtClean="0"/>
              <a:t> </a:t>
            </a:r>
            <a:r>
              <a:rPr lang="it-IT" dirty="0" err="1" smtClean="0"/>
              <a:t>acquisition</a:t>
            </a:r>
            <a:endParaRPr lang="it-IT" dirty="0" smtClean="0"/>
          </a:p>
          <a:p>
            <a:pPr algn="ctr"/>
            <a:r>
              <a:rPr lang="it-IT" dirty="0" smtClean="0"/>
              <a:t>Virtex 6</a:t>
            </a:r>
          </a:p>
          <a:p>
            <a:pPr algn="ctr"/>
            <a:r>
              <a:rPr lang="it-IT" dirty="0" smtClean="0"/>
              <a:t>ML605 board</a:t>
            </a:r>
            <a:endParaRPr lang="it-IT" dirty="0"/>
          </a:p>
        </p:txBody>
      </p:sp>
      <p:sp>
        <p:nvSpPr>
          <p:cNvPr id="7" name="CasellaDiTesto 78"/>
          <p:cNvSpPr txBox="1">
            <a:spLocks noChangeArrowheads="1"/>
          </p:cNvSpPr>
          <p:nvPr/>
        </p:nvSpPr>
        <p:spPr bwMode="auto">
          <a:xfrm>
            <a:off x="7020271" y="620688"/>
            <a:ext cx="185690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 smtClean="0"/>
              <a:t>Calorimeter DAQ</a:t>
            </a:r>
            <a:endParaRPr lang="it-IT" sz="1600" dirty="0"/>
          </a:p>
        </p:txBody>
      </p:sp>
      <p:cxnSp>
        <p:nvCxnSpPr>
          <p:cNvPr id="8" name="Connettore 2 48"/>
          <p:cNvCxnSpPr/>
          <p:nvPr/>
        </p:nvCxnSpPr>
        <p:spPr>
          <a:xfrm>
            <a:off x="7257925" y="1237356"/>
            <a:ext cx="0" cy="530225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50"/>
          <p:cNvCxnSpPr/>
          <p:nvPr/>
        </p:nvCxnSpPr>
        <p:spPr>
          <a:xfrm>
            <a:off x="7834188" y="1237356"/>
            <a:ext cx="0" cy="530225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51"/>
          <p:cNvCxnSpPr/>
          <p:nvPr/>
        </p:nvCxnSpPr>
        <p:spPr>
          <a:xfrm flipV="1">
            <a:off x="8121525" y="1197669"/>
            <a:ext cx="0" cy="542925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57"/>
          <p:cNvSpPr txBox="1">
            <a:spLocks noChangeArrowheads="1"/>
          </p:cNvSpPr>
          <p:nvPr/>
        </p:nvSpPr>
        <p:spPr bwMode="auto">
          <a:xfrm>
            <a:off x="8085213" y="1124744"/>
            <a:ext cx="9878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333399"/>
                </a:solidFill>
              </a:rPr>
              <a:t>Trigger</a:t>
            </a:r>
          </a:p>
          <a:p>
            <a:r>
              <a:rPr lang="it-IT" dirty="0" smtClean="0">
                <a:solidFill>
                  <a:srgbClr val="333399"/>
                </a:solidFill>
              </a:rPr>
              <a:t>enable</a:t>
            </a:r>
            <a:endParaRPr lang="it-IT" dirty="0">
              <a:solidFill>
                <a:srgbClr val="333399"/>
              </a:solidFill>
            </a:endParaRPr>
          </a:p>
        </p:txBody>
      </p:sp>
      <p:sp>
        <p:nvSpPr>
          <p:cNvPr id="12" name="CasellaDiTesto 57"/>
          <p:cNvSpPr txBox="1">
            <a:spLocks noChangeArrowheads="1"/>
          </p:cNvSpPr>
          <p:nvPr/>
        </p:nvSpPr>
        <p:spPr bwMode="auto">
          <a:xfrm>
            <a:off x="6444208" y="1196752"/>
            <a:ext cx="8262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333399"/>
                </a:solidFill>
              </a:rPr>
              <a:t>T</a:t>
            </a:r>
            <a:r>
              <a:rPr lang="it-IT" sz="1600" dirty="0" smtClean="0">
                <a:solidFill>
                  <a:srgbClr val="333399"/>
                </a:solidFill>
              </a:rPr>
              <a:t>rigger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13" name="Connettore 1 57"/>
          <p:cNvCxnSpPr/>
          <p:nvPr/>
        </p:nvCxnSpPr>
        <p:spPr>
          <a:xfrm flipH="1">
            <a:off x="7731000" y="1340544"/>
            <a:ext cx="174625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83"/>
          <p:cNvSpPr txBox="1">
            <a:spLocks noChangeArrowheads="1"/>
          </p:cNvSpPr>
          <p:nvPr/>
        </p:nvSpPr>
        <p:spPr bwMode="auto">
          <a:xfrm>
            <a:off x="7780213" y="1411981"/>
            <a:ext cx="274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 smtClean="0"/>
              <a:t>7</a:t>
            </a:r>
            <a:endParaRPr lang="it-IT" sz="1200" dirty="0"/>
          </a:p>
        </p:txBody>
      </p:sp>
      <p:sp>
        <p:nvSpPr>
          <p:cNvPr id="15" name="CasellaDiTesto 57"/>
          <p:cNvSpPr txBox="1">
            <a:spLocks noChangeArrowheads="1"/>
          </p:cNvSpPr>
          <p:nvPr/>
        </p:nvSpPr>
        <p:spPr bwMode="auto">
          <a:xfrm>
            <a:off x="7308304" y="1196752"/>
            <a:ext cx="5036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333399"/>
                </a:solidFill>
              </a:rPr>
              <a:t>gen</a:t>
            </a:r>
            <a:endParaRPr lang="it-IT" sz="1600" dirty="0">
              <a:solidFill>
                <a:srgbClr val="333399"/>
              </a:solidFill>
            </a:endParaRPr>
          </a:p>
        </p:txBody>
      </p:sp>
      <p:sp>
        <p:nvSpPr>
          <p:cNvPr id="16" name="Onda 1 25"/>
          <p:cNvSpPr/>
          <p:nvPr/>
        </p:nvSpPr>
        <p:spPr>
          <a:xfrm>
            <a:off x="5220072" y="1954758"/>
            <a:ext cx="1944216" cy="86092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17" name="Group 16"/>
          <p:cNvGrpSpPr/>
          <p:nvPr/>
        </p:nvGrpSpPr>
        <p:grpSpPr>
          <a:xfrm>
            <a:off x="251520" y="969120"/>
            <a:ext cx="4968552" cy="3227807"/>
            <a:chOff x="251520" y="1219226"/>
            <a:chExt cx="4968552" cy="3227807"/>
          </a:xfrm>
        </p:grpSpPr>
        <p:sp>
          <p:nvSpPr>
            <p:cNvPr id="18" name="Rectangle 17"/>
            <p:cNvSpPr/>
            <p:nvPr/>
          </p:nvSpPr>
          <p:spPr>
            <a:xfrm>
              <a:off x="251520" y="1271480"/>
              <a:ext cx="4968552" cy="31755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22039" y="1336287"/>
              <a:ext cx="870423" cy="303038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39619" y="1532005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39619" y="3106820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6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49594" y="2266919"/>
              <a:ext cx="215255" cy="673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. </a:t>
              </a:r>
            </a:p>
            <a:p>
              <a:r>
                <a:rPr lang="it-IT" dirty="0" smtClean="0"/>
                <a:t>.</a:t>
              </a:r>
            </a:p>
            <a:p>
              <a:r>
                <a:rPr lang="it-IT" dirty="0"/>
                <a:t>.</a:t>
              </a:r>
              <a:endParaRPr lang="en-US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16717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1468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216717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14680" y="30941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30122" y="2319412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Elbow Connector 27"/>
            <p:cNvCxnSpPr>
              <a:stCxn id="20" idx="3"/>
            </p:cNvCxnSpPr>
            <p:nvPr/>
          </p:nvCxnSpPr>
          <p:spPr>
            <a:xfrm>
              <a:off x="3322039" y="1873215"/>
              <a:ext cx="870423" cy="6233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21" idx="3"/>
            </p:cNvCxnSpPr>
            <p:nvPr/>
          </p:nvCxnSpPr>
          <p:spPr>
            <a:xfrm flipV="1">
              <a:off x="3322039" y="2856621"/>
              <a:ext cx="870423" cy="59140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322039" y="3631758"/>
              <a:ext cx="10144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smtClean="0"/>
                <a:t>serial link data/</a:t>
              </a:r>
              <a:r>
                <a:rPr lang="it-IT" sz="1500" dirty="0" err="1" smtClean="0"/>
                <a:t>clk</a:t>
              </a:r>
              <a:endParaRPr lang="it-IT" sz="1500" dirty="0" smtClean="0"/>
            </a:p>
            <a:p>
              <a:r>
                <a:rPr lang="it-IT" sz="1500" dirty="0" smtClean="0"/>
                <a:t>200 </a:t>
              </a:r>
              <a:r>
                <a:rPr lang="it-IT" sz="1500" dirty="0" err="1" smtClean="0"/>
                <a:t>Mbs</a:t>
              </a:r>
              <a:endParaRPr lang="it-IT" sz="1500" dirty="0" smtClean="0"/>
            </a:p>
          </p:txBody>
        </p:sp>
        <p:grpSp>
          <p:nvGrpSpPr>
            <p:cNvPr id="31" name="Group 27"/>
            <p:cNvGrpSpPr/>
            <p:nvPr/>
          </p:nvGrpSpPr>
          <p:grpSpPr>
            <a:xfrm rot="5400000">
              <a:off x="382446" y="1531943"/>
              <a:ext cx="672028" cy="672152"/>
              <a:chOff x="1259632" y="1844824"/>
              <a:chExt cx="1080000" cy="1080200"/>
            </a:xfrm>
          </p:grpSpPr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376038" y="1219226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1</a:t>
              </a:r>
              <a:endParaRPr lang="en-US" dirty="0"/>
            </a:p>
          </p:txBody>
        </p:sp>
        <p:grpSp>
          <p:nvGrpSpPr>
            <p:cNvPr id="33" name="Group 61"/>
            <p:cNvGrpSpPr/>
            <p:nvPr/>
          </p:nvGrpSpPr>
          <p:grpSpPr>
            <a:xfrm rot="5400000">
              <a:off x="382447" y="3106758"/>
              <a:ext cx="672028" cy="672152"/>
              <a:chOff x="1259632" y="1844824"/>
              <a:chExt cx="1080000" cy="1080200"/>
            </a:xfrm>
          </p:grpSpPr>
          <p:sp>
            <p:nvSpPr>
              <p:cNvPr id="45" name="Rectangle 44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376038" y="2784613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6</a:t>
              </a:r>
              <a:endParaRPr lang="en-US" dirty="0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106480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1231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106480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12310" y="31000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37248" y="1636993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37248" y="1560477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37248" y="3211807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7248" y="3144653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7239" y="3993383"/>
              <a:ext cx="16746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tracker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plane</a:t>
              </a:r>
              <a:endParaRPr lang="en-US" sz="2400" b="1" dirty="0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932040" y="2492896"/>
              <a:ext cx="28803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Onda 1 25"/>
          <p:cNvSpPr/>
          <p:nvPr/>
        </p:nvSpPr>
        <p:spPr>
          <a:xfrm>
            <a:off x="5372472" y="2107158"/>
            <a:ext cx="1791816" cy="86092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110" name="Group 109"/>
          <p:cNvGrpSpPr/>
          <p:nvPr/>
        </p:nvGrpSpPr>
        <p:grpSpPr>
          <a:xfrm>
            <a:off x="403920" y="1121520"/>
            <a:ext cx="4968552" cy="3227807"/>
            <a:chOff x="251520" y="1219226"/>
            <a:chExt cx="4968552" cy="3227807"/>
          </a:xfrm>
        </p:grpSpPr>
        <p:sp>
          <p:nvSpPr>
            <p:cNvPr id="111" name="Rectangle 110"/>
            <p:cNvSpPr/>
            <p:nvPr/>
          </p:nvSpPr>
          <p:spPr>
            <a:xfrm>
              <a:off x="251520" y="1271480"/>
              <a:ext cx="4968552" cy="31755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322039" y="1336287"/>
              <a:ext cx="870423" cy="303038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639619" y="1532005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639619" y="3106820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6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849594" y="2266919"/>
              <a:ext cx="215255" cy="673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. </a:t>
              </a:r>
            </a:p>
            <a:p>
              <a:r>
                <a:rPr lang="it-IT" dirty="0" smtClean="0"/>
                <a:t>.</a:t>
              </a:r>
            </a:p>
            <a:p>
              <a:r>
                <a:rPr lang="it-IT" dirty="0"/>
                <a:t>.</a:t>
              </a:r>
              <a:endParaRPr lang="en-US" dirty="0"/>
            </a:p>
          </p:txBody>
        </p:sp>
        <p:sp>
          <p:nvSpPr>
            <p:cNvPr id="116" name="Right Arrow 115"/>
            <p:cNvSpPr/>
            <p:nvPr/>
          </p:nvSpPr>
          <p:spPr>
            <a:xfrm>
              <a:off x="216717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11468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118" name="Right Arrow 117"/>
            <p:cNvSpPr/>
            <p:nvPr/>
          </p:nvSpPr>
          <p:spPr>
            <a:xfrm>
              <a:off x="216717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114680" y="30941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230122" y="2319412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21" name="Elbow Connector 120"/>
            <p:cNvCxnSpPr>
              <a:stCxn id="113" idx="3"/>
            </p:cNvCxnSpPr>
            <p:nvPr/>
          </p:nvCxnSpPr>
          <p:spPr>
            <a:xfrm>
              <a:off x="3322039" y="1873215"/>
              <a:ext cx="870423" cy="6233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Elbow Connector 121"/>
            <p:cNvCxnSpPr>
              <a:stCxn id="114" idx="3"/>
            </p:cNvCxnSpPr>
            <p:nvPr/>
          </p:nvCxnSpPr>
          <p:spPr>
            <a:xfrm flipV="1">
              <a:off x="3322039" y="2856621"/>
              <a:ext cx="870423" cy="59140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3322039" y="3631758"/>
              <a:ext cx="10144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smtClean="0"/>
                <a:t>serial link data/</a:t>
              </a:r>
              <a:r>
                <a:rPr lang="it-IT" sz="1500" dirty="0" err="1" smtClean="0"/>
                <a:t>clk</a:t>
              </a:r>
              <a:endParaRPr lang="it-IT" sz="1500" dirty="0" smtClean="0"/>
            </a:p>
            <a:p>
              <a:r>
                <a:rPr lang="it-IT" sz="1500" dirty="0" smtClean="0"/>
                <a:t>200 </a:t>
              </a:r>
              <a:r>
                <a:rPr lang="it-IT" sz="1500" dirty="0" err="1" smtClean="0"/>
                <a:t>Mbs</a:t>
              </a:r>
              <a:endParaRPr lang="it-IT" sz="1500" dirty="0" smtClean="0"/>
            </a:p>
          </p:txBody>
        </p:sp>
        <p:grpSp>
          <p:nvGrpSpPr>
            <p:cNvPr id="124" name="Group 27"/>
            <p:cNvGrpSpPr/>
            <p:nvPr/>
          </p:nvGrpSpPr>
          <p:grpSpPr>
            <a:xfrm rot="5400000">
              <a:off x="382446" y="1531943"/>
              <a:ext cx="672028" cy="672152"/>
              <a:chOff x="1259632" y="1844824"/>
              <a:chExt cx="1080000" cy="1080200"/>
            </a:xfrm>
          </p:grpSpPr>
          <p:sp>
            <p:nvSpPr>
              <p:cNvPr id="170" name="Rectangle 169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TextBox 124"/>
            <p:cNvSpPr txBox="1"/>
            <p:nvPr/>
          </p:nvSpPr>
          <p:spPr>
            <a:xfrm>
              <a:off x="376038" y="1219226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1</a:t>
              </a:r>
              <a:endParaRPr lang="en-US" dirty="0"/>
            </a:p>
          </p:txBody>
        </p:sp>
        <p:grpSp>
          <p:nvGrpSpPr>
            <p:cNvPr id="126" name="Group 61"/>
            <p:cNvGrpSpPr/>
            <p:nvPr/>
          </p:nvGrpSpPr>
          <p:grpSpPr>
            <a:xfrm rot="5400000">
              <a:off x="382447" y="3106758"/>
              <a:ext cx="672028" cy="672152"/>
              <a:chOff x="1259632" y="1844824"/>
              <a:chExt cx="1080000" cy="1080200"/>
            </a:xfrm>
          </p:grpSpPr>
          <p:sp>
            <p:nvSpPr>
              <p:cNvPr id="138" name="Rectangle 137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/>
            <p:cNvSpPr txBox="1"/>
            <p:nvPr/>
          </p:nvSpPr>
          <p:spPr>
            <a:xfrm>
              <a:off x="376038" y="2784613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6</a:t>
              </a:r>
              <a:endParaRPr lang="en-US" dirty="0"/>
            </a:p>
          </p:txBody>
        </p:sp>
        <p:sp>
          <p:nvSpPr>
            <p:cNvPr id="128" name="Right Arrow 127"/>
            <p:cNvSpPr/>
            <p:nvPr/>
          </p:nvSpPr>
          <p:spPr>
            <a:xfrm>
              <a:off x="106480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01231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130" name="Right Arrow 129"/>
            <p:cNvSpPr/>
            <p:nvPr/>
          </p:nvSpPr>
          <p:spPr>
            <a:xfrm>
              <a:off x="106480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012310" y="31000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537248" y="1636993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537248" y="1560477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1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537248" y="3211807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537248" y="3144653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17239" y="3993383"/>
              <a:ext cx="16746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tracker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plane</a:t>
              </a:r>
              <a:endParaRPr lang="en-US" sz="2400" b="1" dirty="0"/>
            </a:p>
          </p:txBody>
        </p:sp>
        <p:sp>
          <p:nvSpPr>
            <p:cNvPr id="137" name="Right Arrow 136"/>
            <p:cNvSpPr/>
            <p:nvPr/>
          </p:nvSpPr>
          <p:spPr>
            <a:xfrm>
              <a:off x="4932040" y="2492896"/>
              <a:ext cx="28803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2" name="Onda 1 25"/>
          <p:cNvSpPr/>
          <p:nvPr/>
        </p:nvSpPr>
        <p:spPr>
          <a:xfrm>
            <a:off x="5524872" y="2259558"/>
            <a:ext cx="1639416" cy="86092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03" name="Group 202"/>
          <p:cNvGrpSpPr/>
          <p:nvPr/>
        </p:nvGrpSpPr>
        <p:grpSpPr>
          <a:xfrm>
            <a:off x="556320" y="1273920"/>
            <a:ext cx="4968552" cy="3227807"/>
            <a:chOff x="251520" y="1219226"/>
            <a:chExt cx="4968552" cy="3227807"/>
          </a:xfrm>
        </p:grpSpPr>
        <p:sp>
          <p:nvSpPr>
            <p:cNvPr id="204" name="Rectangle 203"/>
            <p:cNvSpPr/>
            <p:nvPr/>
          </p:nvSpPr>
          <p:spPr>
            <a:xfrm>
              <a:off x="251520" y="1271480"/>
              <a:ext cx="4968552" cy="31755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3322039" y="1336287"/>
              <a:ext cx="870423" cy="303038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2639619" y="1532005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2639619" y="3106820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SS 6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849594" y="2266919"/>
              <a:ext cx="215255" cy="673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. </a:t>
              </a:r>
            </a:p>
            <a:p>
              <a:r>
                <a:rPr lang="it-IT" dirty="0" smtClean="0"/>
                <a:t>.</a:t>
              </a:r>
            </a:p>
            <a:p>
              <a:r>
                <a:rPr lang="it-IT" dirty="0"/>
                <a:t>.</a:t>
              </a:r>
              <a:endParaRPr lang="en-US" dirty="0"/>
            </a:p>
          </p:txBody>
        </p:sp>
        <p:sp>
          <p:nvSpPr>
            <p:cNvPr id="209" name="Right Arrow 208"/>
            <p:cNvSpPr/>
            <p:nvPr/>
          </p:nvSpPr>
          <p:spPr>
            <a:xfrm>
              <a:off x="216717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11468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11" name="Right Arrow 210"/>
            <p:cNvSpPr/>
            <p:nvPr/>
          </p:nvSpPr>
          <p:spPr>
            <a:xfrm>
              <a:off x="216717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114680" y="30941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4230122" y="2319412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14" name="Elbow Connector 213"/>
            <p:cNvCxnSpPr>
              <a:stCxn id="206" idx="3"/>
            </p:cNvCxnSpPr>
            <p:nvPr/>
          </p:nvCxnSpPr>
          <p:spPr>
            <a:xfrm>
              <a:off x="3322039" y="1873215"/>
              <a:ext cx="870423" cy="6233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Elbow Connector 214"/>
            <p:cNvCxnSpPr>
              <a:stCxn id="207" idx="3"/>
            </p:cNvCxnSpPr>
            <p:nvPr/>
          </p:nvCxnSpPr>
          <p:spPr>
            <a:xfrm flipV="1">
              <a:off x="3322039" y="2856621"/>
              <a:ext cx="870423" cy="59140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extBox 215"/>
            <p:cNvSpPr txBox="1"/>
            <p:nvPr/>
          </p:nvSpPr>
          <p:spPr>
            <a:xfrm>
              <a:off x="3322039" y="3631758"/>
              <a:ext cx="10144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smtClean="0"/>
                <a:t>serial link data/</a:t>
              </a:r>
              <a:r>
                <a:rPr lang="it-IT" sz="1500" dirty="0" err="1" smtClean="0"/>
                <a:t>clk</a:t>
              </a:r>
              <a:endParaRPr lang="it-IT" sz="1500" dirty="0" smtClean="0"/>
            </a:p>
            <a:p>
              <a:r>
                <a:rPr lang="it-IT" sz="1500" dirty="0" smtClean="0"/>
                <a:t>200 </a:t>
              </a:r>
              <a:r>
                <a:rPr lang="it-IT" sz="1500" dirty="0" err="1" smtClean="0"/>
                <a:t>Mbs</a:t>
              </a:r>
              <a:endParaRPr lang="it-IT" sz="1500" dirty="0" smtClean="0"/>
            </a:p>
          </p:txBody>
        </p:sp>
        <p:grpSp>
          <p:nvGrpSpPr>
            <p:cNvPr id="217" name="Group 27"/>
            <p:cNvGrpSpPr/>
            <p:nvPr/>
          </p:nvGrpSpPr>
          <p:grpSpPr>
            <a:xfrm rot="5400000">
              <a:off x="382446" y="1531943"/>
              <a:ext cx="672028" cy="672152"/>
              <a:chOff x="1259632" y="1844824"/>
              <a:chExt cx="1080000" cy="1080200"/>
            </a:xfrm>
          </p:grpSpPr>
          <p:sp>
            <p:nvSpPr>
              <p:cNvPr id="263" name="Rectangle 262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4" name="Straight Connector 263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8" name="TextBox 217"/>
            <p:cNvSpPr txBox="1"/>
            <p:nvPr/>
          </p:nvSpPr>
          <p:spPr>
            <a:xfrm>
              <a:off x="376038" y="1219226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1</a:t>
              </a:r>
              <a:endParaRPr lang="en-US" dirty="0"/>
            </a:p>
          </p:txBody>
        </p:sp>
        <p:grpSp>
          <p:nvGrpSpPr>
            <p:cNvPr id="219" name="Group 61"/>
            <p:cNvGrpSpPr/>
            <p:nvPr/>
          </p:nvGrpSpPr>
          <p:grpSpPr>
            <a:xfrm rot="5400000">
              <a:off x="382447" y="3106758"/>
              <a:ext cx="672028" cy="672152"/>
              <a:chOff x="1259632" y="1844824"/>
              <a:chExt cx="1080000" cy="1080200"/>
            </a:xfrm>
          </p:grpSpPr>
          <p:sp>
            <p:nvSpPr>
              <p:cNvPr id="231" name="Rectangle 230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2" name="Straight Connector 231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0" name="TextBox 219"/>
            <p:cNvSpPr txBox="1"/>
            <p:nvPr/>
          </p:nvSpPr>
          <p:spPr>
            <a:xfrm>
              <a:off x="376038" y="2784613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6</a:t>
              </a:r>
              <a:endParaRPr lang="en-US" dirty="0"/>
            </a:p>
          </p:txBody>
        </p:sp>
        <p:sp>
          <p:nvSpPr>
            <p:cNvPr id="221" name="Right Arrow 220"/>
            <p:cNvSpPr/>
            <p:nvPr/>
          </p:nvSpPr>
          <p:spPr>
            <a:xfrm>
              <a:off x="106480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1012310" y="1525231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23" name="Right Arrow 222"/>
            <p:cNvSpPr/>
            <p:nvPr/>
          </p:nvSpPr>
          <p:spPr>
            <a:xfrm>
              <a:off x="106480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1012310" y="31000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537248" y="1636993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1537248" y="1560477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1</a:t>
              </a: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537248" y="3211807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1537248" y="3144653"/>
              <a:ext cx="682420" cy="5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6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817239" y="3993383"/>
              <a:ext cx="16746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tracker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plane</a:t>
              </a:r>
              <a:endParaRPr lang="en-US" sz="2400" b="1" dirty="0"/>
            </a:p>
          </p:txBody>
        </p:sp>
        <p:sp>
          <p:nvSpPr>
            <p:cNvPr id="230" name="Right Arrow 229"/>
            <p:cNvSpPr/>
            <p:nvPr/>
          </p:nvSpPr>
          <p:spPr>
            <a:xfrm>
              <a:off x="4932040" y="2492896"/>
              <a:ext cx="28803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5" name="Onda 1 25"/>
          <p:cNvSpPr/>
          <p:nvPr/>
        </p:nvSpPr>
        <p:spPr>
          <a:xfrm>
            <a:off x="5677272" y="2411958"/>
            <a:ext cx="1487016" cy="860922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96" name="Group 295"/>
          <p:cNvGrpSpPr/>
          <p:nvPr/>
        </p:nvGrpSpPr>
        <p:grpSpPr>
          <a:xfrm>
            <a:off x="708720" y="1426320"/>
            <a:ext cx="5087416" cy="3227807"/>
            <a:chOff x="251520" y="1219226"/>
            <a:chExt cx="5087416" cy="3227807"/>
          </a:xfrm>
        </p:grpSpPr>
        <p:sp>
          <p:nvSpPr>
            <p:cNvPr id="297" name="Rectangle 296"/>
            <p:cNvSpPr/>
            <p:nvPr/>
          </p:nvSpPr>
          <p:spPr>
            <a:xfrm>
              <a:off x="251520" y="1271480"/>
              <a:ext cx="4968552" cy="31755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3322039" y="1336287"/>
              <a:ext cx="870423" cy="303038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639619" y="1532005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900" dirty="0" smtClean="0">
                  <a:solidFill>
                    <a:schemeClr val="tx1"/>
                  </a:solidFill>
                </a:rPr>
                <a:t>SS 1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639619" y="3106820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900" dirty="0" smtClean="0">
                  <a:solidFill>
                    <a:schemeClr val="tx1"/>
                  </a:solidFill>
                </a:rPr>
                <a:t>SS 6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2849594" y="2266919"/>
              <a:ext cx="215255" cy="673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. </a:t>
              </a:r>
            </a:p>
            <a:p>
              <a:r>
                <a:rPr lang="it-IT" dirty="0" smtClean="0"/>
                <a:t>.</a:t>
              </a:r>
            </a:p>
            <a:p>
              <a:r>
                <a:rPr lang="it-IT" dirty="0"/>
                <a:t>.</a:t>
              </a:r>
              <a:endParaRPr lang="en-US" dirty="0"/>
            </a:p>
          </p:txBody>
        </p:sp>
        <p:sp>
          <p:nvSpPr>
            <p:cNvPr id="302" name="Right Arrow 301"/>
            <p:cNvSpPr/>
            <p:nvPr/>
          </p:nvSpPr>
          <p:spPr>
            <a:xfrm>
              <a:off x="216717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2114680" y="1510258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04" name="Right Arrow 303"/>
            <p:cNvSpPr/>
            <p:nvPr/>
          </p:nvSpPr>
          <p:spPr>
            <a:xfrm>
              <a:off x="216717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2114680" y="3043912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4230122" y="2319412"/>
              <a:ext cx="682420" cy="682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smtClean="0">
                  <a:solidFill>
                    <a:schemeClr val="tx1"/>
                  </a:solidFill>
                </a:rPr>
                <a:t>SM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307" name="Elbow Connector 306"/>
            <p:cNvCxnSpPr>
              <a:stCxn id="299" idx="3"/>
            </p:cNvCxnSpPr>
            <p:nvPr/>
          </p:nvCxnSpPr>
          <p:spPr>
            <a:xfrm>
              <a:off x="3322039" y="1873215"/>
              <a:ext cx="870423" cy="6233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Elbow Connector 307"/>
            <p:cNvCxnSpPr>
              <a:stCxn id="300" idx="3"/>
            </p:cNvCxnSpPr>
            <p:nvPr/>
          </p:nvCxnSpPr>
          <p:spPr>
            <a:xfrm flipV="1">
              <a:off x="3322039" y="2856621"/>
              <a:ext cx="870423" cy="59140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TextBox 308"/>
            <p:cNvSpPr txBox="1"/>
            <p:nvPr/>
          </p:nvSpPr>
          <p:spPr>
            <a:xfrm>
              <a:off x="3288503" y="3437930"/>
              <a:ext cx="2050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/>
                <a:t>6 readout links</a:t>
              </a:r>
            </a:p>
            <a:p>
              <a:r>
                <a:rPr lang="it-IT" sz="1600" b="1" dirty="0" smtClean="0"/>
                <a:t>200(x8) Mbs each</a:t>
              </a:r>
            </a:p>
          </p:txBody>
        </p:sp>
        <p:grpSp>
          <p:nvGrpSpPr>
            <p:cNvPr id="310" name="Group 27"/>
            <p:cNvGrpSpPr/>
            <p:nvPr/>
          </p:nvGrpSpPr>
          <p:grpSpPr>
            <a:xfrm rot="5400000">
              <a:off x="382446" y="1531943"/>
              <a:ext cx="672028" cy="672152"/>
              <a:chOff x="1259632" y="1844824"/>
              <a:chExt cx="1080000" cy="1080200"/>
            </a:xfrm>
          </p:grpSpPr>
          <p:sp>
            <p:nvSpPr>
              <p:cNvPr id="356" name="Rectangle 355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7" name="Straight Connector 356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" name="TextBox 310"/>
            <p:cNvSpPr txBox="1"/>
            <p:nvPr/>
          </p:nvSpPr>
          <p:spPr>
            <a:xfrm>
              <a:off x="376038" y="1219226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1</a:t>
              </a:r>
              <a:endParaRPr lang="en-US" dirty="0"/>
            </a:p>
          </p:txBody>
        </p:sp>
        <p:grpSp>
          <p:nvGrpSpPr>
            <p:cNvPr id="312" name="Group 61"/>
            <p:cNvGrpSpPr/>
            <p:nvPr/>
          </p:nvGrpSpPr>
          <p:grpSpPr>
            <a:xfrm rot="5400000">
              <a:off x="382447" y="3106758"/>
              <a:ext cx="672028" cy="672152"/>
              <a:chOff x="1259632" y="1844824"/>
              <a:chExt cx="1080000" cy="1080200"/>
            </a:xfrm>
          </p:grpSpPr>
          <p:sp>
            <p:nvSpPr>
              <p:cNvPr id="324" name="Rectangle 323"/>
              <p:cNvSpPr>
                <a:spLocks noChangeAspect="1"/>
              </p:cNvSpPr>
              <p:nvPr/>
            </p:nvSpPr>
            <p:spPr>
              <a:xfrm>
                <a:off x="1259632" y="1845024"/>
                <a:ext cx="1080000" cy="1080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5" name="Straight Connector 324"/>
              <p:cNvCxnSpPr/>
              <p:nvPr/>
            </p:nvCxnSpPr>
            <p:spPr>
              <a:xfrm>
                <a:off x="129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>
                <a:off x="133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1403648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136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>
                <a:off x="1440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>
                <a:off x="1476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>
                <a:off x="1548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>
                <a:off x="15120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>
                <a:off x="158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>
                <a:off x="161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>
                <a:off x="1691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>
                <a:off x="165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/>
              <p:nvPr/>
            </p:nvCxnSpPr>
            <p:spPr>
              <a:xfrm>
                <a:off x="172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>
                <a:off x="1763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>
                <a:off x="179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>
                <a:off x="183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/>
              <p:nvPr/>
            </p:nvCxnSpPr>
            <p:spPr>
              <a:xfrm>
                <a:off x="187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>
                <a:off x="1943344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>
                <a:off x="190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>
                <a:off x="1979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/>
              <p:nvPr/>
            </p:nvCxnSpPr>
            <p:spPr>
              <a:xfrm>
                <a:off x="2015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/>
              <p:cNvCxnSpPr/>
              <p:nvPr/>
            </p:nvCxnSpPr>
            <p:spPr>
              <a:xfrm>
                <a:off x="2087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/>
              <p:cNvCxnSpPr/>
              <p:nvPr/>
            </p:nvCxnSpPr>
            <p:spPr>
              <a:xfrm>
                <a:off x="2051696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>
                <a:off x="208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>
                <a:off x="212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>
                <a:off x="2195400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>
                <a:off x="2159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>
                <a:off x="2231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>
                <a:off x="2267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>
                <a:off x="2303752" y="1844824"/>
                <a:ext cx="0" cy="108012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3" name="TextBox 312"/>
            <p:cNvSpPr txBox="1"/>
            <p:nvPr/>
          </p:nvSpPr>
          <p:spPr>
            <a:xfrm>
              <a:off x="376038" y="2784613"/>
              <a:ext cx="516750" cy="269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SSD 6</a:t>
              </a:r>
              <a:endParaRPr lang="en-US" dirty="0"/>
            </a:p>
          </p:txBody>
        </p:sp>
        <p:sp>
          <p:nvSpPr>
            <p:cNvPr id="314" name="Right Arrow 313"/>
            <p:cNvSpPr/>
            <p:nvPr/>
          </p:nvSpPr>
          <p:spPr>
            <a:xfrm>
              <a:off x="1064804" y="1741980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1012310" y="1510258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16" name="Right Arrow 315"/>
            <p:cNvSpPr/>
            <p:nvPr/>
          </p:nvSpPr>
          <p:spPr>
            <a:xfrm>
              <a:off x="1064804" y="3316795"/>
              <a:ext cx="472444" cy="262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1012310" y="3043912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256</a:t>
              </a: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1537248" y="1636993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1537247" y="1560477"/>
              <a:ext cx="802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1</a:t>
              </a: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1537248" y="3211807"/>
              <a:ext cx="629926" cy="4724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1537248" y="3144653"/>
              <a:ext cx="741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Front</a:t>
              </a:r>
              <a:r>
                <a:rPr lang="it-IT" sz="1600" dirty="0" smtClean="0"/>
                <a:t> end 6</a:t>
              </a: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817239" y="3993383"/>
              <a:ext cx="16746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tracker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plane</a:t>
              </a:r>
              <a:endParaRPr lang="en-US" sz="2400" b="1" dirty="0"/>
            </a:p>
          </p:txBody>
        </p:sp>
        <p:sp>
          <p:nvSpPr>
            <p:cNvPr id="323" name="Right Arrow 322"/>
            <p:cNvSpPr/>
            <p:nvPr/>
          </p:nvSpPr>
          <p:spPr>
            <a:xfrm>
              <a:off x="4932040" y="2492896"/>
              <a:ext cx="28803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8" name="TextBox 387"/>
          <p:cNvSpPr txBox="1"/>
          <p:nvPr/>
        </p:nvSpPr>
        <p:spPr>
          <a:xfrm>
            <a:off x="5724128" y="2237963"/>
            <a:ext cx="144015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4/5 readout links 1.6 Gbs</a:t>
            </a:r>
            <a:r>
              <a:rPr lang="it-IT" sz="1400" b="1" dirty="0"/>
              <a:t> </a:t>
            </a:r>
            <a:r>
              <a:rPr lang="it-IT" sz="1400" b="1" dirty="0" smtClean="0"/>
              <a:t>each</a:t>
            </a:r>
          </a:p>
        </p:txBody>
      </p:sp>
      <p:sp>
        <p:nvSpPr>
          <p:cNvPr id="389" name="Content Placeholder 2"/>
          <p:cNvSpPr>
            <a:spLocks noGrp="1"/>
          </p:cNvSpPr>
          <p:nvPr>
            <p:ph idx="1"/>
          </p:nvPr>
        </p:nvSpPr>
        <p:spPr>
          <a:xfrm>
            <a:off x="35496" y="4654127"/>
            <a:ext cx="5832648" cy="1799209"/>
          </a:xfrm>
        </p:spPr>
        <p:txBody>
          <a:bodyPr>
            <a:noAutofit/>
          </a:bodyPr>
          <a:lstStyle/>
          <a:p>
            <a:r>
              <a:rPr lang="it-IT" sz="1800" dirty="0" smtClean="0"/>
              <a:t>The front end of each detector will read-out by a Xilinx Spartan 6 FPGA (SS)</a:t>
            </a:r>
          </a:p>
          <a:p>
            <a:r>
              <a:rPr lang="it-IT" sz="1800" dirty="0" smtClean="0"/>
              <a:t>When a trigger occurs the read-out unit containing at least one hit will send the data to a central FPGA (SM)</a:t>
            </a:r>
          </a:p>
          <a:p>
            <a:r>
              <a:rPr lang="it-IT" sz="1800" dirty="0" smtClean="0"/>
              <a:t>The SM will asynchronously send the data to the central acquisition board</a:t>
            </a:r>
          </a:p>
          <a:p>
            <a:endParaRPr lang="en-US" sz="1800" dirty="0"/>
          </a:p>
        </p:txBody>
      </p:sp>
      <p:cxnSp>
        <p:nvCxnSpPr>
          <p:cNvPr id="390" name="Connettore 2 48"/>
          <p:cNvCxnSpPr/>
          <p:nvPr/>
        </p:nvCxnSpPr>
        <p:spPr>
          <a:xfrm flipH="1">
            <a:off x="5724128" y="3641938"/>
            <a:ext cx="1440160" cy="0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CasellaDiTesto 57"/>
          <p:cNvSpPr txBox="1">
            <a:spLocks noChangeArrowheads="1"/>
          </p:cNvSpPr>
          <p:nvPr/>
        </p:nvSpPr>
        <p:spPr bwMode="auto">
          <a:xfrm>
            <a:off x="5994538" y="3306470"/>
            <a:ext cx="8262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333399"/>
                </a:solidFill>
              </a:rPr>
              <a:t>T</a:t>
            </a:r>
            <a:r>
              <a:rPr lang="it-IT" sz="1600" dirty="0" smtClean="0">
                <a:solidFill>
                  <a:srgbClr val="333399"/>
                </a:solidFill>
              </a:rPr>
              <a:t>rigger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394" name="Connettore 2 48"/>
          <p:cNvCxnSpPr/>
          <p:nvPr/>
        </p:nvCxnSpPr>
        <p:spPr>
          <a:xfrm flipH="1">
            <a:off x="5724128" y="4001978"/>
            <a:ext cx="1440160" cy="0"/>
          </a:xfrm>
          <a:prstGeom prst="straightConnector1">
            <a:avLst/>
          </a:prstGeom>
          <a:ln w="2222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CasellaDiTesto 57"/>
          <p:cNvSpPr txBox="1">
            <a:spLocks noChangeArrowheads="1"/>
          </p:cNvSpPr>
          <p:nvPr/>
        </p:nvSpPr>
        <p:spPr bwMode="auto">
          <a:xfrm>
            <a:off x="6012160" y="3678664"/>
            <a:ext cx="5036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rgbClr val="333399"/>
                </a:solidFill>
              </a:rPr>
              <a:t>gen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396" name="Connettore 2 48"/>
          <p:cNvCxnSpPr/>
          <p:nvPr/>
        </p:nvCxnSpPr>
        <p:spPr>
          <a:xfrm flipH="1">
            <a:off x="5724128" y="4362018"/>
            <a:ext cx="1440160" cy="0"/>
          </a:xfrm>
          <a:prstGeom prst="straightConnector1">
            <a:avLst/>
          </a:prstGeom>
          <a:ln w="22225">
            <a:solidFill>
              <a:srgbClr val="333399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CasellaDiTesto 57"/>
          <p:cNvSpPr txBox="1">
            <a:spLocks noChangeArrowheads="1"/>
          </p:cNvSpPr>
          <p:nvPr/>
        </p:nvSpPr>
        <p:spPr bwMode="auto">
          <a:xfrm>
            <a:off x="5715000" y="4057030"/>
            <a:ext cx="1368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333399"/>
                </a:solidFill>
              </a:rPr>
              <a:t>Trigger enable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398" name="Connettore 1 57"/>
          <p:cNvCxnSpPr/>
          <p:nvPr/>
        </p:nvCxnSpPr>
        <p:spPr>
          <a:xfrm flipH="1">
            <a:off x="6629623" y="3915147"/>
            <a:ext cx="174625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CasellaDiTesto 83"/>
          <p:cNvSpPr txBox="1">
            <a:spLocks noChangeArrowheads="1"/>
          </p:cNvSpPr>
          <p:nvPr/>
        </p:nvSpPr>
        <p:spPr bwMode="auto">
          <a:xfrm>
            <a:off x="6601822" y="3728065"/>
            <a:ext cx="274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 smtClean="0"/>
              <a:t>7</a:t>
            </a:r>
            <a:endParaRPr lang="it-IT" sz="1200" dirty="0"/>
          </a:p>
        </p:txBody>
      </p:sp>
      <p:sp>
        <p:nvSpPr>
          <p:cNvPr id="400" name="laptop"/>
          <p:cNvSpPr>
            <a:spLocks noEditPoints="1" noChangeArrowheads="1"/>
          </p:cNvSpPr>
          <p:nvPr/>
        </p:nvSpPr>
        <p:spPr bwMode="auto">
          <a:xfrm>
            <a:off x="7490147" y="5517232"/>
            <a:ext cx="1330325" cy="1031875"/>
          </a:xfrm>
          <a:custGeom>
            <a:avLst/>
            <a:gdLst>
              <a:gd name="T0" fmla="*/ 206935 w 21600"/>
              <a:gd name="T1" fmla="*/ 0 h 21600"/>
              <a:gd name="T2" fmla="*/ 206935 w 21600"/>
              <a:gd name="T3" fmla="*/ 342763 h 21600"/>
              <a:gd name="T4" fmla="*/ 1128049 w 21600"/>
              <a:gd name="T5" fmla="*/ 0 h 21600"/>
              <a:gd name="T6" fmla="*/ 1128049 w 21600"/>
              <a:gd name="T7" fmla="*/ 342763 h 21600"/>
              <a:gd name="T8" fmla="*/ 664753 w 21600"/>
              <a:gd name="T9" fmla="*/ 0 h 21600"/>
              <a:gd name="T10" fmla="*/ 664753 w 21600"/>
              <a:gd name="T11" fmla="*/ 1032159 h 21600"/>
              <a:gd name="T12" fmla="*/ 0 w 21600"/>
              <a:gd name="T13" fmla="*/ 1032159 h 21600"/>
              <a:gd name="T14" fmla="*/ 1329506 w 21600"/>
              <a:gd name="T15" fmla="*/ 103215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" name="Down Arrow 400"/>
          <p:cNvSpPr/>
          <p:nvPr/>
        </p:nvSpPr>
        <p:spPr>
          <a:xfrm>
            <a:off x="7668344" y="4797152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7992888" y="4797152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1Gbs Ethernet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391" name="Slide Number Placeholder 3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cxnSp>
        <p:nvCxnSpPr>
          <p:cNvPr id="403" name="Straight Arrow Connector 402"/>
          <p:cNvCxnSpPr>
            <a:stCxn id="5" idx="0"/>
          </p:cNvCxnSpPr>
          <p:nvPr/>
        </p:nvCxnSpPr>
        <p:spPr>
          <a:xfrm flipV="1">
            <a:off x="6596845" y="4615975"/>
            <a:ext cx="461153" cy="314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4" name="CasellaDiTesto 57"/>
          <p:cNvSpPr txBox="1">
            <a:spLocks noChangeArrowheads="1"/>
          </p:cNvSpPr>
          <p:nvPr/>
        </p:nvSpPr>
        <p:spPr bwMode="auto">
          <a:xfrm rot="5400000">
            <a:off x="8215017" y="3781749"/>
            <a:ext cx="1499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333399"/>
                </a:solidFill>
              </a:rPr>
              <a:t>2GB DDR3 RAM</a:t>
            </a:r>
            <a:endParaRPr lang="it-IT" sz="1600" dirty="0">
              <a:solidFill>
                <a:srgbClr val="333399"/>
              </a:solidFill>
            </a:endParaRPr>
          </a:p>
        </p:txBody>
      </p:sp>
      <p:cxnSp>
        <p:nvCxnSpPr>
          <p:cNvPr id="405" name="Connettore 2 48"/>
          <p:cNvCxnSpPr/>
          <p:nvPr/>
        </p:nvCxnSpPr>
        <p:spPr>
          <a:xfrm flipH="1">
            <a:off x="8155309" y="3433132"/>
            <a:ext cx="639995" cy="440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" y="1295400"/>
            <a:ext cx="4028768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Test results with high intensity </a:t>
            </a:r>
            <a:r>
              <a:rPr lang="it-IT" baseline="30000" dirty="0" smtClean="0">
                <a:solidFill>
                  <a:srgbClr val="002060"/>
                </a:solidFill>
              </a:rPr>
              <a:t>90</a:t>
            </a:r>
            <a:r>
              <a:rPr lang="it-IT" dirty="0" smtClean="0">
                <a:solidFill>
                  <a:srgbClr val="002060"/>
                </a:solidFill>
              </a:rPr>
              <a:t>Sr source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43" y="3200400"/>
            <a:ext cx="4905047" cy="3061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030" y="4420109"/>
            <a:ext cx="39381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Source profile</a:t>
            </a:r>
          </a:p>
          <a:p>
            <a:r>
              <a:rPr lang="it-IT" sz="2400" dirty="0" smtClean="0"/>
              <a:t>Two not working strips:</a:t>
            </a:r>
          </a:p>
          <a:p>
            <a:r>
              <a:rPr lang="it-IT" sz="2400" dirty="0" smtClean="0"/>
              <a:t>one because of sensor</a:t>
            </a:r>
          </a:p>
          <a:p>
            <a:r>
              <a:rPr lang="it-IT" sz="2400" dirty="0" smtClean="0"/>
              <a:t>one because of front-end chip</a:t>
            </a:r>
          </a:p>
          <a:p>
            <a:r>
              <a:rPr lang="it-IT" sz="2400" dirty="0" smtClean="0"/>
              <a:t>(one ~hot) </a:t>
            </a:r>
            <a:endParaRPr lang="it-IT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58353" y="3625334"/>
            <a:ext cx="78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# strip</a:t>
            </a:r>
            <a:endParaRPr lang="it-IT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6077273"/>
            <a:ext cx="99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# cluster</a:t>
            </a:r>
            <a:endParaRPr lang="it-IT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73629" y="3799659"/>
            <a:ext cx="0" cy="620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5800" y="1447800"/>
            <a:ext cx="4711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Number of clusters (electrons) per</a:t>
            </a:r>
          </a:p>
          <a:p>
            <a:r>
              <a:rPr lang="it-IT" sz="2400" dirty="0" smtClean="0"/>
              <a:t>event &lt;N</a:t>
            </a:r>
            <a:r>
              <a:rPr lang="it-IT" sz="2400" baseline="-25000" dirty="0" smtClean="0"/>
              <a:t>clu</a:t>
            </a:r>
            <a:r>
              <a:rPr lang="it-IT" sz="2400" dirty="0" smtClean="0"/>
              <a:t>&gt;=4.2</a:t>
            </a:r>
          </a:p>
          <a:p>
            <a:r>
              <a:rPr lang="it-IT" sz="2400" dirty="0" smtClean="0"/>
              <a:t>2.5</a:t>
            </a:r>
            <a:r>
              <a:rPr lang="it-IT" sz="2400" dirty="0" smtClean="0">
                <a:latin typeface="Symbol" panose="05050102010706020507" pitchFamily="18" charset="2"/>
              </a:rPr>
              <a:t>m</a:t>
            </a:r>
            <a:r>
              <a:rPr lang="it-IT" sz="2400" dirty="0" smtClean="0"/>
              <a:t>s DAQ window  </a:t>
            </a:r>
            <a:r>
              <a:rPr lang="it-IT" sz="2400" dirty="0" smtClean="0">
                <a:sym typeface="Wingdings" panose="05000000000000000000" pitchFamily="2" charset="2"/>
              </a:rPr>
              <a:t> ~ 2 MHz of e</a:t>
            </a:r>
            <a:r>
              <a:rPr lang="it-IT" sz="2400" baseline="30000" dirty="0" smtClean="0">
                <a:sym typeface="Wingdings" panose="05000000000000000000" pitchFamily="2" charset="2"/>
              </a:rPr>
              <a:t>-</a:t>
            </a:r>
          </a:p>
          <a:p>
            <a:r>
              <a:rPr lang="it-IT" sz="2400" dirty="0" smtClean="0">
                <a:sym typeface="Wingdings" panose="05000000000000000000" pitchFamily="2" charset="2"/>
              </a:rPr>
              <a:t>Presently @350kHz max. trigger rate</a:t>
            </a:r>
            <a:endParaRPr lang="it-IT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53000" y="3017460"/>
            <a:ext cx="0" cy="782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9144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MLP in a realistic pCT geometry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6" name="CasellaDiTesto 6"/>
          <p:cNvSpPr txBox="1"/>
          <p:nvPr/>
        </p:nvSpPr>
        <p:spPr>
          <a:xfrm>
            <a:off x="5769098" y="920889"/>
            <a:ext cx="3347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+mn-lt"/>
              </a:rPr>
              <a:t>MLP example with 200MeV</a:t>
            </a:r>
          </a:p>
          <a:p>
            <a:r>
              <a:rPr lang="it-IT" dirty="0" smtClean="0">
                <a:latin typeface="+mn-lt"/>
              </a:rPr>
              <a:t>kinetic energy protons in</a:t>
            </a:r>
          </a:p>
          <a:p>
            <a:r>
              <a:rPr lang="it-IT" dirty="0" smtClean="0">
                <a:latin typeface="+mn-lt"/>
              </a:rPr>
              <a:t>20cm of water:</a:t>
            </a:r>
          </a:p>
          <a:p>
            <a:r>
              <a:rPr lang="it-IT" dirty="0" smtClean="0">
                <a:latin typeface="+mn-lt"/>
              </a:rPr>
              <a:t>Entry: Y(0) = 0.2cm</a:t>
            </a:r>
          </a:p>
          <a:p>
            <a:r>
              <a:rPr lang="it-IT" dirty="0" smtClean="0">
                <a:latin typeface="+mn-lt"/>
              </a:rPr>
              <a:t>	   Y’(0) = -10mrad</a:t>
            </a:r>
          </a:p>
          <a:p>
            <a:r>
              <a:rPr lang="it-IT" dirty="0" smtClean="0">
                <a:latin typeface="+mn-lt"/>
              </a:rPr>
              <a:t>Exit:  Y(20) = -0.1cm</a:t>
            </a:r>
          </a:p>
          <a:p>
            <a:r>
              <a:rPr lang="it-IT" dirty="0" smtClean="0">
                <a:latin typeface="+mn-lt"/>
              </a:rPr>
              <a:t>	Y’(20) = +10mrad</a:t>
            </a:r>
          </a:p>
          <a:p>
            <a:r>
              <a:rPr lang="it-IT" dirty="0" smtClean="0">
                <a:latin typeface="+mn-lt"/>
              </a:rPr>
              <a:t>Silicon microstrip detectors:</a:t>
            </a:r>
          </a:p>
          <a:p>
            <a:r>
              <a:rPr lang="it-IT" dirty="0">
                <a:latin typeface="+mn-lt"/>
              </a:rPr>
              <a:t>	</a:t>
            </a:r>
            <a:r>
              <a:rPr lang="it-IT" dirty="0" smtClean="0">
                <a:latin typeface="+mn-lt"/>
              </a:rPr>
              <a:t>320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>
                <a:latin typeface="+mn-lt"/>
              </a:rPr>
              <a:t>m thick</a:t>
            </a:r>
          </a:p>
          <a:p>
            <a:r>
              <a:rPr lang="it-IT" dirty="0" smtClean="0">
                <a:latin typeface="+mn-lt"/>
              </a:rPr>
              <a:t>	200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>
                <a:latin typeface="+mn-lt"/>
              </a:rPr>
              <a:t>m strip pitch</a:t>
            </a:r>
          </a:p>
          <a:p>
            <a:r>
              <a:rPr lang="it-IT" dirty="0" smtClean="0">
                <a:latin typeface="+mn-lt"/>
              </a:rPr>
              <a:t>MLP error envelope plus</a:t>
            </a:r>
            <a:r>
              <a:rPr lang="it-IT" dirty="0" smtClean="0"/>
              <a:t> </a:t>
            </a:r>
            <a:r>
              <a:rPr lang="it-IT" dirty="0"/>
              <a:t>contributions from detector position measurement error (~ pitch/√12) and MCS inside the silicon </a:t>
            </a:r>
            <a:r>
              <a:rPr lang="it-IT" dirty="0" smtClean="0"/>
              <a:t>sensors 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endParaRPr lang="it-IT" dirty="0"/>
          </a:p>
          <a:p>
            <a:r>
              <a:rPr lang="it-IT" dirty="0" smtClean="0">
                <a:latin typeface="+mn-lt"/>
              </a:rPr>
              <a:t>The sensor thickness contribution affects only the MLP error at the edge of the phantom</a:t>
            </a:r>
          </a:p>
          <a:p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 smtClean="0"/>
              <a:t> ~ 150-250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 </a:t>
            </a:r>
            <a:endParaRPr lang="it-IT" dirty="0" smtClean="0">
              <a:latin typeface="+mn-lt"/>
            </a:endParaRPr>
          </a:p>
          <a:p>
            <a:endParaRPr lang="it-IT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"/>
          <a:stretch/>
        </p:blipFill>
        <p:spPr>
          <a:xfrm>
            <a:off x="252991" y="1783080"/>
            <a:ext cx="5502780" cy="463711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8072" y="2920261"/>
            <a:ext cx="688862" cy="230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198684" y="4148297"/>
            <a:ext cx="1108364" cy="3602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55944" y="3203496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200MeV in</a:t>
            </a:r>
            <a:endParaRPr lang="it-IT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33018" y="4057327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90MeV out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91680" y="2420888"/>
            <a:ext cx="2808312" cy="3600400"/>
          </a:xfrm>
          <a:prstGeom prst="rect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1"/>
          <a:stretch/>
        </p:blipFill>
        <p:spPr>
          <a:xfrm>
            <a:off x="267243" y="1927097"/>
            <a:ext cx="5226667" cy="4493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607" y="709902"/>
            <a:ext cx="559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Starting from </a:t>
            </a:r>
            <a:r>
              <a:rPr lang="it-IT" dirty="0"/>
              <a:t>D.C. Williams </a:t>
            </a:r>
            <a:r>
              <a:rPr lang="it-IT" dirty="0" smtClean="0"/>
              <a:t>Phys</a:t>
            </a:r>
            <a:r>
              <a:rPr lang="it-IT" dirty="0"/>
              <a:t>. Med. Biol. </a:t>
            </a:r>
            <a:r>
              <a:rPr lang="it-IT" b="1" dirty="0"/>
              <a:t>49 </a:t>
            </a:r>
            <a:r>
              <a:rPr lang="it-IT" dirty="0"/>
              <a:t>(2004</a:t>
            </a:r>
            <a:r>
              <a:rPr lang="it-IT" dirty="0" smtClean="0"/>
              <a:t>) and R.W</a:t>
            </a:r>
            <a:r>
              <a:rPr lang="it-IT" dirty="0"/>
              <a:t>. Shulte </a:t>
            </a:r>
            <a:r>
              <a:rPr lang="it-IT" i="1" dirty="0"/>
              <a:t>at al. </a:t>
            </a:r>
            <a:r>
              <a:rPr lang="it-IT" dirty="0" smtClean="0"/>
              <a:t>Med</a:t>
            </a:r>
            <a:r>
              <a:rPr lang="it-IT" dirty="0"/>
              <a:t>. Phys. </a:t>
            </a:r>
            <a:r>
              <a:rPr lang="it-IT" b="1" dirty="0"/>
              <a:t>35 (11) </a:t>
            </a:r>
            <a:r>
              <a:rPr lang="it-IT" dirty="0"/>
              <a:t>(2008</a:t>
            </a:r>
            <a:r>
              <a:rPr lang="it-IT" dirty="0" smtClean="0"/>
              <a:t>)</a:t>
            </a:r>
          </a:p>
          <a:p>
            <a:r>
              <a:rPr lang="it-IT" dirty="0" smtClean="0"/>
              <a:t> </a:t>
            </a:r>
            <a:r>
              <a:rPr lang="it-IT" dirty="0" smtClean="0">
                <a:latin typeface="+mn-lt"/>
              </a:rPr>
              <a:t>5 cm of air have been inserted in front and behind the 20cm H</a:t>
            </a:r>
            <a:r>
              <a:rPr lang="it-IT" baseline="-25000" dirty="0" smtClean="0">
                <a:latin typeface="+mn-lt"/>
              </a:rPr>
              <a:t>2</a:t>
            </a:r>
            <a:r>
              <a:rPr lang="it-IT" dirty="0" smtClean="0">
                <a:latin typeface="+mn-lt"/>
              </a:rPr>
              <a:t>O phantom </a:t>
            </a: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62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5940152" y="0"/>
            <a:ext cx="320384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544616" cy="936104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YAG:Ce calorimeter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IMG_1788._modificato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4661" r="-801"/>
          <a:stretch/>
        </p:blipFill>
        <p:spPr>
          <a:xfrm>
            <a:off x="6012160" y="103378"/>
            <a:ext cx="3017534" cy="211454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6084168" y="2204864"/>
            <a:ext cx="3059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2x7 </a:t>
            </a:r>
            <a:r>
              <a:rPr lang="en-GB" sz="1600" dirty="0" err="1" smtClean="0"/>
              <a:t>YAG:Ce</a:t>
            </a:r>
            <a:r>
              <a:rPr lang="en-GB" sz="1600" dirty="0" smtClean="0"/>
              <a:t> Crystals </a:t>
            </a:r>
            <a:r>
              <a:rPr lang="en-GB" sz="1600" dirty="0"/>
              <a:t>Array </a:t>
            </a:r>
            <a:endParaRPr lang="en-GB" sz="1600" dirty="0" smtClean="0"/>
          </a:p>
          <a:p>
            <a:r>
              <a:rPr lang="en-GB" sz="1600" dirty="0" smtClean="0"/>
              <a:t>Size: 3x3x10cm</a:t>
            </a:r>
            <a:r>
              <a:rPr lang="en-GB" sz="1600" baseline="30000" dirty="0" smtClean="0"/>
              <a:t>3</a:t>
            </a:r>
            <a:endParaRPr lang="en-GB" sz="1600" dirty="0" smtClean="0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 rot="16200000">
            <a:off x="188455" y="2483953"/>
            <a:ext cx="2527556" cy="2257410"/>
          </a:xfrm>
          <a:prstGeom prst="rect">
            <a:avLst/>
          </a:prstGeom>
          <a:noFill/>
          <a:ln w="36000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08000" tIns="78876" rIns="108000" bIns="63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600" dirty="0" smtClean="0"/>
              <a:t>CHASSIS NI PXIe-1071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90323" y="3493928"/>
            <a:ext cx="1831280" cy="1314038"/>
          </a:xfrm>
          <a:prstGeom prst="rect">
            <a:avLst/>
          </a:prstGeom>
          <a:noFill/>
          <a:ln w="9525" cap="flat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800" smtClean="0"/>
              <a:t>RT Controller</a:t>
            </a:r>
          </a:p>
          <a:p>
            <a:pPr>
              <a:defRPr/>
            </a:pPr>
            <a:r>
              <a:rPr lang="it-IT" sz="1800" smtClean="0"/>
              <a:t>NI PXI-8102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90322" y="2412979"/>
            <a:ext cx="2009221" cy="1013936"/>
          </a:xfrm>
          <a:prstGeom prst="rect">
            <a:avLst/>
          </a:prstGeom>
          <a:noFill/>
          <a:ln w="9525" cap="flat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800" dirty="0" err="1" smtClean="0"/>
              <a:t>FlexRIO</a:t>
            </a:r>
            <a:endParaRPr lang="it-IT" sz="1800" dirty="0" smtClean="0"/>
          </a:p>
          <a:p>
            <a:pPr algn="ctr">
              <a:defRPr/>
            </a:pPr>
            <a:r>
              <a:rPr lang="it-IT" sz="1800" dirty="0" smtClean="0"/>
              <a:t>NI PXIe-7962R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630833" y="2497474"/>
            <a:ext cx="1077071" cy="863886"/>
          </a:xfrm>
          <a:prstGeom prst="rect">
            <a:avLst/>
          </a:prstGeom>
          <a:noFill/>
          <a:ln w="9525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400" dirty="0" err="1" smtClean="0"/>
              <a:t>Ad.Mod</a:t>
            </a:r>
            <a:r>
              <a:rPr lang="it-IT" sz="1400" dirty="0" smtClean="0"/>
              <a:t>.</a:t>
            </a:r>
          </a:p>
          <a:p>
            <a:pPr algn="ctr">
              <a:defRPr/>
            </a:pPr>
            <a:r>
              <a:rPr lang="it-IT" sz="1400" dirty="0" smtClean="0"/>
              <a:t>NI-5751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3707904" y="2564904"/>
            <a:ext cx="2088232" cy="594717"/>
          </a:xfrm>
          <a:prstGeom prst="leftArrow">
            <a:avLst>
              <a:gd name="adj1" fmla="val 50000"/>
              <a:gd name="adj2" fmla="val 49677"/>
            </a:avLst>
          </a:prstGeom>
          <a:solidFill>
            <a:srgbClr val="B3EAF2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cs typeface="Microsoft YaHei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779912" y="2658349"/>
            <a:ext cx="1182645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smtClean="0"/>
              <a:t>14 </a:t>
            </a:r>
            <a:r>
              <a:rPr lang="it-IT" sz="1400" dirty="0" err="1" smtClean="0"/>
              <a:t>Analog</a:t>
            </a:r>
            <a:r>
              <a:rPr lang="it-IT" sz="1400" dirty="0" smtClean="0"/>
              <a:t> </a:t>
            </a:r>
            <a:r>
              <a:rPr lang="it-IT" sz="1400" dirty="0" err="1" smtClean="0"/>
              <a:t>Channels</a:t>
            </a:r>
            <a:endParaRPr lang="it-IT" sz="1400" dirty="0" smtClean="0"/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 rot="5400000">
            <a:off x="2601456" y="4175408"/>
            <a:ext cx="1852856" cy="360040"/>
          </a:xfrm>
          <a:prstGeom prst="rightArrow">
            <a:avLst>
              <a:gd name="adj1" fmla="val 50000"/>
              <a:gd name="adj2" fmla="val 69093"/>
            </a:avLst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Microsoft YaHei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549794" y="5301208"/>
            <a:ext cx="1374134" cy="648072"/>
          </a:xfrm>
          <a:prstGeom prst="rect">
            <a:avLst/>
          </a:prstGeom>
          <a:noFill/>
          <a:ln>
            <a:solidFill>
              <a:srgbClr val="008000"/>
            </a:solidFill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endParaRPr lang="it-IT" sz="900" dirty="0" smtClean="0">
              <a:solidFill>
                <a:srgbClr val="008000"/>
              </a:solidFill>
            </a:endParaRPr>
          </a:p>
          <a:p>
            <a:pPr algn="ctr">
              <a:defRPr/>
            </a:pPr>
            <a:r>
              <a:rPr lang="it-IT" sz="1600" dirty="0" err="1" smtClean="0">
                <a:solidFill>
                  <a:srgbClr val="008000"/>
                </a:solidFill>
              </a:rPr>
              <a:t>Tracker</a:t>
            </a:r>
            <a:endParaRPr lang="it-IT" sz="1600" dirty="0" smtClean="0">
              <a:solidFill>
                <a:srgbClr val="008000"/>
              </a:solidFill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 rot="16200000">
            <a:off x="2886468" y="4034412"/>
            <a:ext cx="1189388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smtClean="0"/>
              <a:t>7Dig I/O GEN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 rot="16200000">
            <a:off x="2313909" y="4221088"/>
            <a:ext cx="937217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err="1" smtClean="0"/>
              <a:t>Dig</a:t>
            </a:r>
            <a:r>
              <a:rPr lang="it-IT" sz="1400" dirty="0" smtClean="0"/>
              <a:t>. Trigger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 rot="16200000">
            <a:off x="2484621" y="4293949"/>
            <a:ext cx="1171858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err="1" smtClean="0"/>
              <a:t>Disable</a:t>
            </a:r>
            <a:r>
              <a:rPr lang="it-IT" sz="1400" dirty="0" smtClean="0"/>
              <a:t> Trigger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915816" y="3356992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203848" y="3356992"/>
            <a:ext cx="0" cy="194421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8" name="Picture 57" descr="IMG_1806_modifica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22" y="2780928"/>
            <a:ext cx="2815072" cy="18002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012160" y="4581128"/>
            <a:ext cx="313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Silicon Photodiodes 1.8x1.8cm</a:t>
            </a:r>
            <a:r>
              <a:rPr lang="en-GB" sz="1600" baseline="30000" dirty="0" smtClean="0"/>
              <a:t>2</a:t>
            </a:r>
          </a:p>
        </p:txBody>
      </p:sp>
      <p:pic>
        <p:nvPicPr>
          <p:cNvPr id="60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6156176" y="4941168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6084168" y="6453336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Fast Charge Amplifier + Shaper</a:t>
            </a:r>
            <a:endParaRPr lang="en-GB" sz="1600" baseline="30000" dirty="0" smtClean="0"/>
          </a:p>
        </p:txBody>
      </p:sp>
      <p:pic>
        <p:nvPicPr>
          <p:cNvPr id="65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6660232" y="5157192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7308304" y="5589240"/>
            <a:ext cx="7920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x14</a:t>
            </a:r>
            <a:endParaRPr lang="it-IT" sz="1600" dirty="0"/>
          </a:p>
        </p:txBody>
      </p:sp>
      <p:pic>
        <p:nvPicPr>
          <p:cNvPr id="66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7780531" y="5445224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23528" y="177281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Data Acquisition System</a:t>
            </a:r>
            <a:endParaRPr lang="en-CA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3995936" y="3068960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it-IT" sz="1400" dirty="0" err="1" smtClean="0"/>
              <a:t>Parallel</a:t>
            </a:r>
            <a:r>
              <a:rPr lang="it-IT" sz="1400" dirty="0" smtClean="0"/>
              <a:t> </a:t>
            </a:r>
            <a:r>
              <a:rPr lang="it-IT" sz="1400" dirty="0" err="1" smtClean="0"/>
              <a:t>read</a:t>
            </a:r>
            <a:r>
              <a:rPr lang="it-IT" sz="1400" dirty="0" smtClean="0"/>
              <a:t>-out</a:t>
            </a:r>
          </a:p>
          <a:p>
            <a:pPr marL="177800" indent="-177800">
              <a:buFont typeface="Arial"/>
              <a:buChar char="•"/>
            </a:pPr>
            <a:r>
              <a:rPr lang="it-IT" sz="1400" dirty="0" err="1" smtClean="0"/>
              <a:t>Sampling</a:t>
            </a:r>
            <a:r>
              <a:rPr lang="it-IT" sz="1400" dirty="0" smtClean="0"/>
              <a:t>: 5MS/</a:t>
            </a:r>
            <a:r>
              <a:rPr lang="it-IT" sz="1400" dirty="0" err="1" smtClean="0"/>
              <a:t>s</a:t>
            </a:r>
            <a:endParaRPr lang="it-IT" sz="1400" dirty="0" smtClean="0"/>
          </a:p>
          <a:p>
            <a:pPr marL="177800" indent="-177800">
              <a:buFont typeface="Arial"/>
              <a:buChar char="•"/>
            </a:pPr>
            <a:r>
              <a:rPr lang="it-IT" sz="1400" dirty="0" smtClean="0"/>
              <a:t>24 </a:t>
            </a:r>
            <a:r>
              <a:rPr lang="it-IT" sz="1400" dirty="0" err="1" smtClean="0"/>
              <a:t>Samples</a:t>
            </a:r>
            <a:r>
              <a:rPr lang="it-IT" sz="1400" dirty="0" smtClean="0"/>
              <a:t> x </a:t>
            </a:r>
            <a:r>
              <a:rPr lang="it-IT" sz="1400" dirty="0" err="1" smtClean="0"/>
              <a:t>event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66027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New YAG:Ce calorimeter data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239000" cy="4884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1919" y="6103345"/>
            <a:ext cx="126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ADC counts</a:t>
            </a:r>
            <a:endParaRPr lang="it-I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24000" y="2590800"/>
            <a:ext cx="2362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62200" y="226613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60 MeV</a:t>
            </a:r>
            <a:endParaRPr lang="it-IT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24000" y="3645506"/>
            <a:ext cx="4648200" cy="157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91000" y="3276174"/>
            <a:ext cx="26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Double protons=120 MeV</a:t>
            </a:r>
            <a:endParaRPr lang="it-IT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24000" y="403860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9279" y="4059621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Noise = 10 MeV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2373420" y="263473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 smtClean="0"/>
              <a:t>=3.9%</a:t>
            </a:r>
            <a:endParaRPr lang="it-IT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Energy distribution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256171"/>
            <a:ext cx="16151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Preliminary</a:t>
            </a:r>
            <a:endParaRPr lang="it-IT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436929" y="1723697"/>
            <a:ext cx="209747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Uniformity od the calorimeter energy distribution as function of the track impact point as measured by the tracker</a:t>
            </a:r>
          </a:p>
          <a:p>
            <a:endParaRPr lang="it-IT" dirty="0" smtClean="0"/>
          </a:p>
          <a:p>
            <a:r>
              <a:rPr lang="it-IT" sz="2400" dirty="0" smtClean="0"/>
              <a:t>E=60MeV</a:t>
            </a:r>
          </a:p>
          <a:p>
            <a:endParaRPr lang="it-IT" dirty="0" smtClean="0"/>
          </a:p>
          <a:p>
            <a:r>
              <a:rPr lang="it-IT" dirty="0" smtClean="0"/>
              <a:t>Preliminary crystal calibration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4740"/>
            <a:ext cx="5833364" cy="526175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Medium term plan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Small area system</a:t>
            </a:r>
          </a:p>
          <a:p>
            <a:pPr lvl="1"/>
            <a:r>
              <a:rPr lang="it-IT" dirty="0" smtClean="0"/>
              <a:t>Implement MLP into ART (+3D reconstruction)</a:t>
            </a:r>
          </a:p>
          <a:p>
            <a:pPr lvl="1"/>
            <a:r>
              <a:rPr lang="it-IT" dirty="0" smtClean="0"/>
              <a:t>Analize Svedberg Laboratory run (Uppsala) at 180 MeV data</a:t>
            </a:r>
          </a:p>
          <a:p>
            <a:pPr lvl="1"/>
            <a:r>
              <a:rPr lang="it-IT" dirty="0" smtClean="0"/>
              <a:t>Analize INFN-LNS run (Catania) at 60 MeV with multi-material phantom</a:t>
            </a:r>
          </a:p>
          <a:p>
            <a:pPr lvl="1"/>
            <a:r>
              <a:rPr lang="it-IT" dirty="0" smtClean="0"/>
              <a:t>A second run at Uppsala is foreseen this summer</a:t>
            </a:r>
          </a:p>
          <a:p>
            <a:r>
              <a:rPr lang="it-IT" dirty="0" smtClean="0"/>
              <a:t>Extended view system</a:t>
            </a:r>
          </a:p>
          <a:p>
            <a:pPr lvl="1"/>
            <a:r>
              <a:rPr lang="it-IT" dirty="0" smtClean="0"/>
              <a:t>Validate the tracker plane hardware at 60 MeV</a:t>
            </a:r>
          </a:p>
          <a:p>
            <a:pPr lvl="1"/>
            <a:r>
              <a:rPr lang="it-IT" dirty="0" smtClean="0"/>
              <a:t>Production of the 4/5 final tracker planes</a:t>
            </a:r>
          </a:p>
          <a:p>
            <a:pPr lvl="1"/>
            <a:r>
              <a:rPr lang="it-IT" dirty="0" smtClean="0"/>
              <a:t>Integration with the calorimeter read-out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7683"/>
              </p:ext>
            </p:extLst>
          </p:nvPr>
        </p:nvGraphicFramePr>
        <p:xfrm>
          <a:off x="5724128" y="2377440"/>
          <a:ext cx="3312368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</a:tblGrid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Proton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err="1" smtClean="0"/>
                        <a:t>beam</a:t>
                      </a:r>
                      <a:r>
                        <a:rPr lang="it-IT" sz="1400" baseline="0" smtClean="0"/>
                        <a:t> kinetic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~200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dirty="0" smtClean="0"/>
                        <a:t>MeV</a:t>
                      </a:r>
                      <a:endParaRPr lang="en-US" sz="18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Proton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beam</a:t>
                      </a:r>
                      <a:r>
                        <a:rPr lang="it-IT" sz="1400" baseline="0" dirty="0" smtClean="0"/>
                        <a:t>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1 MHz</a:t>
                      </a:r>
                      <a:endParaRPr lang="en-US" sz="18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Spatial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&lt;</a:t>
                      </a:r>
                      <a:r>
                        <a:rPr lang="it-IT" sz="1800" baseline="0" dirty="0" smtClean="0"/>
                        <a:t> 1 mm</a:t>
                      </a:r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Electronic density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&lt;1%</a:t>
                      </a:r>
                      <a:endParaRPr lang="en-US" sz="18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Detector </a:t>
                      </a:r>
                      <a:r>
                        <a:rPr lang="it-IT" sz="1400" dirty="0" err="1" smtClean="0"/>
                        <a:t>radiation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hardness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&gt;1000 </a:t>
                      </a:r>
                      <a:r>
                        <a:rPr lang="it-IT" sz="1800" dirty="0" err="1" smtClean="0"/>
                        <a:t>Gy</a:t>
                      </a:r>
                      <a:endParaRPr lang="en-US" sz="1800" dirty="0"/>
                    </a:p>
                  </a:txBody>
                  <a:tcPr/>
                </a:tc>
              </a:tr>
              <a:tr h="18342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Dose per </a:t>
                      </a:r>
                      <a:r>
                        <a:rPr lang="it-IT" sz="1400" dirty="0" err="1" smtClean="0"/>
                        <a:t>scan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&lt;</a:t>
                      </a:r>
                      <a:r>
                        <a:rPr lang="it-IT" sz="1800" baseline="0" dirty="0" smtClean="0"/>
                        <a:t> 5 </a:t>
                      </a:r>
                      <a:r>
                        <a:rPr lang="it-IT" sz="1800" baseline="0" dirty="0" err="1" smtClean="0"/>
                        <a:t>cGy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Gruppo 7"/>
          <p:cNvGrpSpPr/>
          <p:nvPr/>
        </p:nvGrpSpPr>
        <p:grpSpPr>
          <a:xfrm>
            <a:off x="287016" y="2362200"/>
            <a:ext cx="5365104" cy="2304256"/>
            <a:chOff x="287016" y="1301711"/>
            <a:chExt cx="6013176" cy="2612105"/>
          </a:xfrm>
        </p:grpSpPr>
        <p:grpSp>
          <p:nvGrpSpPr>
            <p:cNvPr id="9" name="Gruppo 13"/>
            <p:cNvGrpSpPr/>
            <p:nvPr/>
          </p:nvGrpSpPr>
          <p:grpSpPr>
            <a:xfrm>
              <a:off x="287016" y="1301711"/>
              <a:ext cx="6013176" cy="2612105"/>
              <a:chOff x="3059832" y="1321528"/>
              <a:chExt cx="5688632" cy="2612105"/>
            </a:xfrm>
          </p:grpSpPr>
          <p:sp>
            <p:nvSpPr>
              <p:cNvPr id="17" name="Rettangolo 16"/>
              <p:cNvSpPr/>
              <p:nvPr/>
            </p:nvSpPr>
            <p:spPr>
              <a:xfrm>
                <a:off x="3059832" y="1321528"/>
                <a:ext cx="5688632" cy="261210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uppo 10"/>
              <p:cNvGrpSpPr/>
              <p:nvPr/>
            </p:nvGrpSpPr>
            <p:grpSpPr>
              <a:xfrm>
                <a:off x="3167844" y="1608983"/>
                <a:ext cx="5400600" cy="2324073"/>
                <a:chOff x="467544" y="1608983"/>
                <a:chExt cx="5688632" cy="2693405"/>
              </a:xfrm>
            </p:grpSpPr>
            <p:pic>
              <p:nvPicPr>
                <p:cNvPr id="19" name="Immagine 3" descr="Immagine_did"/>
                <p:cNvPicPr/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67544" y="1608983"/>
                  <a:ext cx="5688632" cy="24680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CasellaDiTesto 19"/>
                <p:cNvSpPr txBox="1"/>
                <p:nvPr/>
              </p:nvSpPr>
              <p:spPr>
                <a:xfrm>
                  <a:off x="980134" y="3933056"/>
                  <a:ext cx="423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P</a:t>
                  </a:r>
                  <a:r>
                    <a:rPr lang="it-IT" baseline="-25000" dirty="0" smtClean="0"/>
                    <a:t>1</a:t>
                  </a:r>
                  <a:endParaRPr lang="en-US" baseline="-25000" dirty="0"/>
                </a:p>
              </p:txBody>
            </p:sp>
            <p:sp>
              <p:nvSpPr>
                <p:cNvPr id="21" name="CasellaDiTesto 20"/>
                <p:cNvSpPr txBox="1"/>
                <p:nvPr/>
              </p:nvSpPr>
              <p:spPr>
                <a:xfrm>
                  <a:off x="1412182" y="3933056"/>
                  <a:ext cx="423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P</a:t>
                  </a:r>
                  <a:r>
                    <a:rPr lang="it-IT" baseline="-25000" dirty="0" smtClean="0"/>
                    <a:t>2</a:t>
                  </a:r>
                  <a:endParaRPr lang="en-US" baseline="-25000" dirty="0"/>
                </a:p>
              </p:txBody>
            </p:sp>
            <p:sp>
              <p:nvSpPr>
                <p:cNvPr id="22" name="CasellaDiTesto 21"/>
                <p:cNvSpPr txBox="1"/>
                <p:nvPr/>
              </p:nvSpPr>
              <p:spPr>
                <a:xfrm>
                  <a:off x="3481359" y="3933056"/>
                  <a:ext cx="423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P</a:t>
                  </a:r>
                  <a:r>
                    <a:rPr lang="it-IT" baseline="-25000" dirty="0"/>
                    <a:t>3</a:t>
                  </a:r>
                  <a:endParaRPr lang="en-US" baseline="-25000" dirty="0"/>
                </a:p>
              </p:txBody>
            </p:sp>
            <p:sp>
              <p:nvSpPr>
                <p:cNvPr id="23" name="CasellaDiTesto 22"/>
                <p:cNvSpPr txBox="1"/>
                <p:nvPr/>
              </p:nvSpPr>
              <p:spPr>
                <a:xfrm>
                  <a:off x="3923928" y="3933056"/>
                  <a:ext cx="423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P</a:t>
                  </a:r>
                  <a:r>
                    <a:rPr lang="it-IT" baseline="-25000" dirty="0" smtClean="0"/>
                    <a:t>4</a:t>
                  </a:r>
                  <a:endParaRPr lang="en-US" baseline="-25000" dirty="0"/>
                </a:p>
              </p:txBody>
            </p:sp>
          </p:grpSp>
        </p:grpSp>
        <p:grpSp>
          <p:nvGrpSpPr>
            <p:cNvPr id="10" name="Gruppo 25"/>
            <p:cNvGrpSpPr/>
            <p:nvPr/>
          </p:nvGrpSpPr>
          <p:grpSpPr>
            <a:xfrm>
              <a:off x="395536" y="1484784"/>
              <a:ext cx="720157" cy="851467"/>
              <a:chOff x="539552" y="1589166"/>
              <a:chExt cx="720157" cy="851467"/>
            </a:xfrm>
          </p:grpSpPr>
          <p:cxnSp>
            <p:nvCxnSpPr>
              <p:cNvPr id="11" name="Connettore 2 10"/>
              <p:cNvCxnSpPr/>
              <p:nvPr/>
            </p:nvCxnSpPr>
            <p:spPr>
              <a:xfrm flipV="1">
                <a:off x="555549" y="1697498"/>
                <a:ext cx="0" cy="51396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2 11"/>
              <p:cNvCxnSpPr/>
              <p:nvPr/>
            </p:nvCxnSpPr>
            <p:spPr>
              <a:xfrm flipV="1">
                <a:off x="553590" y="2211464"/>
                <a:ext cx="450004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/>
              <p:cNvCxnSpPr/>
              <p:nvPr/>
            </p:nvCxnSpPr>
            <p:spPr>
              <a:xfrm flipV="1">
                <a:off x="553590" y="1988840"/>
                <a:ext cx="361999" cy="2226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sellaDiTesto 13"/>
              <p:cNvSpPr txBox="1"/>
              <p:nvPr/>
            </p:nvSpPr>
            <p:spPr>
              <a:xfrm>
                <a:off x="915589" y="2132856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z</a:t>
                </a:r>
                <a:endParaRPr lang="en-US" sz="1400" dirty="0"/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985275" y="1778056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x</a:t>
                </a:r>
                <a:endParaRPr lang="en-US" sz="1400" dirty="0"/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539552" y="1589166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y</a:t>
                </a:r>
                <a:endParaRPr lang="en-US" sz="1400" dirty="0"/>
              </a:p>
            </p:txBody>
          </p:sp>
        </p:grpSp>
      </p:grp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1828800"/>
          </a:xfrm>
        </p:spPr>
        <p:txBody>
          <a:bodyPr>
            <a:noAutofit/>
          </a:bodyPr>
          <a:lstStyle/>
          <a:p>
            <a:r>
              <a:rPr lang="it-IT" sz="2400" dirty="0" smtClean="0">
                <a:cs typeface="Arial" pitchFamily="34" charset="0"/>
              </a:rPr>
              <a:t>Single </a:t>
            </a:r>
            <a:r>
              <a:rPr lang="it-IT" sz="2400" dirty="0" err="1" smtClean="0">
                <a:cs typeface="Arial" pitchFamily="34" charset="0"/>
              </a:rPr>
              <a:t>particle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proton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tracking</a:t>
            </a:r>
            <a:r>
              <a:rPr lang="it-IT" sz="2400" dirty="0" smtClean="0">
                <a:cs typeface="Arial" pitchFamily="34" charset="0"/>
              </a:rPr>
              <a:t>: </a:t>
            </a:r>
            <a:r>
              <a:rPr lang="it-IT" sz="2400" b="1" dirty="0" err="1" smtClean="0">
                <a:cs typeface="Arial" pitchFamily="34" charset="0"/>
              </a:rPr>
              <a:t>silicon</a:t>
            </a:r>
            <a:r>
              <a:rPr lang="it-IT" sz="2400" b="1" dirty="0" smtClean="0">
                <a:cs typeface="Arial" pitchFamily="34" charset="0"/>
              </a:rPr>
              <a:t> strip </a:t>
            </a:r>
            <a:r>
              <a:rPr lang="it-IT" sz="2400" b="1" dirty="0" err="1" smtClean="0">
                <a:cs typeface="Arial" pitchFamily="34" charset="0"/>
              </a:rPr>
              <a:t>detectors</a:t>
            </a:r>
            <a:r>
              <a:rPr lang="it-IT" sz="2400" dirty="0" smtClean="0">
                <a:cs typeface="Arial" pitchFamily="34" charset="0"/>
              </a:rPr>
              <a:t>  →  MLP</a:t>
            </a:r>
          </a:p>
          <a:p>
            <a:r>
              <a:rPr lang="it-IT" sz="2400" dirty="0" err="1" smtClean="0">
                <a:cs typeface="Arial" pitchFamily="34" charset="0"/>
              </a:rPr>
              <a:t>Residual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energy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measurement</a:t>
            </a:r>
            <a:r>
              <a:rPr lang="it-IT" sz="2400" dirty="0" smtClean="0">
                <a:cs typeface="Arial" pitchFamily="34" charset="0"/>
              </a:rPr>
              <a:t>: </a:t>
            </a:r>
            <a:r>
              <a:rPr lang="it-IT" sz="2400" b="1" dirty="0" err="1" smtClean="0">
                <a:cs typeface="Arial" pitchFamily="34" charset="0"/>
              </a:rPr>
              <a:t>crystal</a:t>
            </a:r>
            <a:r>
              <a:rPr lang="it-IT" sz="2400" b="1" dirty="0" smtClean="0">
                <a:cs typeface="Arial" pitchFamily="34" charset="0"/>
              </a:rPr>
              <a:t> </a:t>
            </a:r>
            <a:r>
              <a:rPr lang="it-IT" sz="2400" b="1" dirty="0" err="1" smtClean="0">
                <a:cs typeface="Arial" pitchFamily="34" charset="0"/>
              </a:rPr>
              <a:t>calorimeter</a:t>
            </a:r>
            <a:r>
              <a:rPr lang="it-IT" sz="2400" dirty="0" smtClean="0">
                <a:cs typeface="Arial" pitchFamily="34" charset="0"/>
              </a:rPr>
              <a:t>  →  </a:t>
            </a:r>
            <a:r>
              <a:rPr lang="it-IT" sz="2400" dirty="0" err="1" smtClean="0">
                <a:cs typeface="Arial" pitchFamily="34" charset="0"/>
              </a:rPr>
              <a:t>energy</a:t>
            </a:r>
            <a:r>
              <a:rPr lang="it-IT" sz="2400" dirty="0" smtClean="0">
                <a:cs typeface="Arial" pitchFamily="34" charset="0"/>
              </a:rPr>
              <a:t> loss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25" name="TextBox 16"/>
          <p:cNvSpPr txBox="1"/>
          <p:nvPr/>
        </p:nvSpPr>
        <p:spPr>
          <a:xfrm>
            <a:off x="179512" y="5294948"/>
            <a:ext cx="8820472" cy="1597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latin typeface="+mn-lt"/>
                <a:cs typeface="Arial" pitchFamily="34" charset="0"/>
              </a:rPr>
              <a:t>A set of single event information can be processed by appropriate reconstruction algorithms (ART, FBP) to produce  tomographic images.</a:t>
            </a:r>
            <a:endParaRPr lang="en-US" sz="2400" dirty="0">
              <a:latin typeface="+mn-lt"/>
              <a:cs typeface="Arial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686800" cy="762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 pCT apparatus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79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82351" y="228600"/>
            <a:ext cx="8568952" cy="1342658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800" dirty="0" smtClean="0">
                <a:solidFill>
                  <a:srgbClr val="002060"/>
                </a:solidFill>
              </a:rPr>
              <a:t>PRIMA collaboration: small area pCT apparatus</a:t>
            </a:r>
            <a:endParaRPr lang="it-IT" sz="4800" dirty="0">
              <a:solidFill>
                <a:srgbClr val="00206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5373216"/>
            <a:ext cx="3707904" cy="1152426"/>
          </a:xfrm>
        </p:spPr>
        <p:txBody>
          <a:bodyPr lIns="92075" tIns="46038" rIns="92075" bIns="46038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smtClean="0">
                <a:solidFill>
                  <a:srgbClr val="000099"/>
                </a:solidFill>
              </a:rPr>
              <a:t>Four </a:t>
            </a:r>
            <a:r>
              <a:rPr lang="en-US" sz="1800" dirty="0">
                <a:solidFill>
                  <a:srgbClr val="000099"/>
                </a:solidFill>
              </a:rPr>
              <a:t>x-y </a:t>
            </a:r>
            <a:r>
              <a:rPr lang="en-US" sz="1800" dirty="0" smtClean="0">
                <a:solidFill>
                  <a:srgbClr val="000099"/>
                </a:solidFill>
              </a:rPr>
              <a:t>silicon </a:t>
            </a:r>
            <a:r>
              <a:rPr lang="en-US" sz="1800" dirty="0" err="1" smtClean="0">
                <a:solidFill>
                  <a:srgbClr val="000099"/>
                </a:solidFill>
              </a:rPr>
              <a:t>microstrip</a:t>
            </a:r>
            <a:r>
              <a:rPr lang="en-US" sz="1800" dirty="0" smtClean="0">
                <a:solidFill>
                  <a:srgbClr val="000099"/>
                </a:solidFill>
              </a:rPr>
              <a:t> based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smtClean="0">
                <a:solidFill>
                  <a:srgbClr val="000099"/>
                </a:solidFill>
              </a:rPr>
              <a:t>tracking planes</a:t>
            </a:r>
            <a:endParaRPr lang="en-US" sz="1800" dirty="0">
              <a:solidFill>
                <a:srgbClr val="000099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1000" dirty="0">
              <a:solidFill>
                <a:srgbClr val="000099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err="1" smtClean="0">
                <a:solidFill>
                  <a:srgbClr val="000099"/>
                </a:solidFill>
              </a:rPr>
              <a:t>Yag:Ce</a:t>
            </a:r>
            <a:r>
              <a:rPr lang="en-US" sz="1800" dirty="0" smtClean="0">
                <a:solidFill>
                  <a:srgbClr val="000099"/>
                </a:solidFill>
              </a:rPr>
              <a:t> calorimeter</a:t>
            </a:r>
            <a:endParaRPr lang="en-US" sz="1800" dirty="0">
              <a:solidFill>
                <a:srgbClr val="000099"/>
              </a:solidFill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219700" y="5300663"/>
            <a:ext cx="2843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Proton entry and exit positions and directions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219700" y="6087516"/>
            <a:ext cx="2843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Proton residual energy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3924300" y="5373216"/>
            <a:ext cx="865188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3923928" y="6165304"/>
            <a:ext cx="865187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 dirty="0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pic>
        <p:nvPicPr>
          <p:cNvPr id="34895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98" y="1845812"/>
            <a:ext cx="460851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639396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+mn-lt"/>
              </a:rPr>
              <a:t>First test at INFN-LNS: </a:t>
            </a:r>
          </a:p>
          <a:p>
            <a:r>
              <a:rPr lang="it-IT" sz="2400" dirty="0" smtClean="0">
                <a:latin typeface="+mn-lt"/>
              </a:rPr>
              <a:t>May 2011</a:t>
            </a:r>
          </a:p>
          <a:p>
            <a:endParaRPr lang="it-IT" sz="2400" dirty="0" smtClean="0">
              <a:latin typeface="+mn-lt"/>
            </a:endParaRPr>
          </a:p>
          <a:p>
            <a:r>
              <a:rPr lang="it-IT" sz="2400" dirty="0" smtClean="0">
                <a:latin typeface="+mn-lt"/>
              </a:rPr>
              <a:t>CATANA beam line:</a:t>
            </a:r>
          </a:p>
          <a:p>
            <a:r>
              <a:rPr lang="it-IT" sz="2400" dirty="0" smtClean="0">
                <a:latin typeface="+mn-lt"/>
              </a:rPr>
              <a:t>62 MeV protons</a:t>
            </a:r>
          </a:p>
          <a:p>
            <a:r>
              <a:rPr lang="it-IT" sz="2400" dirty="0" smtClean="0">
                <a:latin typeface="+mn-lt"/>
              </a:rPr>
              <a:t>used to treat ocular tumors</a:t>
            </a:r>
            <a:endParaRPr lang="it-IT" sz="2400" dirty="0">
              <a:latin typeface="+mn-lt"/>
            </a:endParaRPr>
          </a:p>
        </p:txBody>
      </p:sp>
      <p:pic>
        <p:nvPicPr>
          <p:cNvPr id="34897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58" y="1571258"/>
            <a:ext cx="5333321" cy="374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1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173867"/>
            <a:ext cx="8031408" cy="40553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3568" y="5331487"/>
            <a:ext cx="6336704" cy="8978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lnSpc>
                <a:spcPct val="87000"/>
              </a:lnSpc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Parallel strip read-out</a:t>
            </a:r>
          </a:p>
          <a:p>
            <a:pPr algn="l">
              <a:lnSpc>
                <a:spcPct val="87000"/>
              </a:lnSpc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Local </a:t>
            </a:r>
            <a:r>
              <a:rPr lang="en-GB" dirty="0">
                <a:solidFill>
                  <a:srgbClr val="000000"/>
                </a:solidFill>
              </a:rPr>
              <a:t>data </a:t>
            </a:r>
            <a:r>
              <a:rPr lang="en-GB" dirty="0" smtClean="0">
                <a:solidFill>
                  <a:srgbClr val="000000"/>
                </a:solidFill>
              </a:rPr>
              <a:t>storing </a:t>
            </a:r>
            <a:r>
              <a:rPr lang="en-GB" dirty="0">
                <a:solidFill>
                  <a:srgbClr val="000000"/>
                </a:solidFill>
              </a:rPr>
              <a:t>during </a:t>
            </a:r>
            <a:r>
              <a:rPr lang="en-GB" dirty="0" smtClean="0">
                <a:solidFill>
                  <a:srgbClr val="000000"/>
                </a:solidFill>
              </a:rPr>
              <a:t>measurement</a:t>
            </a:r>
            <a:endParaRPr lang="en-GB" dirty="0">
              <a:solidFill>
                <a:srgbClr val="000000"/>
              </a:solidFill>
            </a:endParaRPr>
          </a:p>
          <a:p>
            <a:pPr algn="l">
              <a:lnSpc>
                <a:spcPct val="87000"/>
              </a:lnSpc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Ethernet data download at measurement </a:t>
            </a:r>
            <a:r>
              <a:rPr lang="en-GB" dirty="0" smtClean="0">
                <a:solidFill>
                  <a:srgbClr val="000000"/>
                </a:solidFill>
              </a:rPr>
              <a:t>completion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36376"/>
            <a:ext cx="8686800" cy="838200"/>
          </a:xfrm>
        </p:spPr>
        <p:txBody>
          <a:bodyPr/>
          <a:lstStyle/>
          <a:p>
            <a:r>
              <a:rPr lang="it-IT" dirty="0" err="1" smtClean="0">
                <a:solidFill>
                  <a:srgbClr val="002060"/>
                </a:solidFill>
              </a:rPr>
              <a:t>Tracker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module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110"/>
          <a:stretch/>
        </p:blipFill>
        <p:spPr>
          <a:xfrm>
            <a:off x="395536" y="1173867"/>
            <a:ext cx="6120679" cy="3907034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06393"/>
            <a:ext cx="6783373" cy="467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5" y="5331487"/>
            <a:ext cx="237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Front-end board</a:t>
            </a:r>
            <a:endParaRPr lang="it-IT" sz="24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3429000"/>
            <a:ext cx="194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Digital board</a:t>
            </a:r>
            <a:endParaRPr lang="it-IT" sz="2400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2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3" grpId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1911" r="52310"/>
          <a:stretch>
            <a:fillRect/>
          </a:stretch>
        </p:blipFill>
        <p:spPr bwMode="auto">
          <a:xfrm>
            <a:off x="251520" y="3175595"/>
            <a:ext cx="1138237" cy="313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55976" y="4675923"/>
            <a:ext cx="2592288" cy="1633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 typeface="Arial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</a:rPr>
              <a:t>6.6 x 1.6 mm</a:t>
            </a:r>
            <a:r>
              <a:rPr lang="en-GB" baseline="30000" dirty="0">
                <a:solidFill>
                  <a:srgbClr val="000000"/>
                </a:solidFill>
                <a:latin typeface="+mn-lt"/>
              </a:rPr>
              <a:t>2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Font typeface="Arial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</a:rPr>
              <a:t>32 inputs - 32 outputs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Font typeface="Arial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+mn-lt"/>
              </a:rPr>
              <a:t>670 </a:t>
            </a:r>
            <a:r>
              <a:rPr lang="en-GB" dirty="0" err="1">
                <a:solidFill>
                  <a:srgbClr val="000000"/>
                </a:solidFill>
                <a:latin typeface="+mn-lt"/>
              </a:rPr>
              <a:t>mW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 power consumption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Font typeface="Arial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>
                <a:solidFill>
                  <a:srgbClr val="000000"/>
                </a:solidFill>
                <a:latin typeface="+mn-lt"/>
              </a:rPr>
              <a:t>Vcc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=+3.3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V</a:t>
            </a:r>
            <a:endParaRPr lang="en-GB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6529" y="3429000"/>
            <a:ext cx="2907891" cy="2837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872482" y="3350220"/>
            <a:ext cx="720725" cy="142875"/>
          </a:xfrm>
          <a:prstGeom prst="rect">
            <a:avLst/>
          </a:prstGeom>
          <a:solidFill>
            <a:srgbClr val="FFFF99">
              <a:alpha val="29999"/>
            </a:srgbClr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3656013" y="2610445"/>
            <a:ext cx="1587" cy="730250"/>
          </a:xfrm>
          <a:prstGeom prst="line">
            <a:avLst/>
          </a:prstGeom>
          <a:noFill/>
          <a:ln w="9360">
            <a:solidFill>
              <a:srgbClr val="CC33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686800" cy="838200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Si Sensor and Front-end ASIC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4392488" cy="177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886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6256" y="4365104"/>
            <a:ext cx="22060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p on n </a:t>
            </a:r>
          </a:p>
          <a:p>
            <a:r>
              <a:rPr lang="it-IT" dirty="0" smtClean="0">
                <a:latin typeface="+mn-lt"/>
              </a:rPr>
              <a:t>single sided</a:t>
            </a:r>
          </a:p>
          <a:p>
            <a:r>
              <a:rPr lang="it-IT" dirty="0" smtClean="0">
                <a:latin typeface="+mn-lt"/>
              </a:rPr>
              <a:t>&lt;100&gt;</a:t>
            </a:r>
          </a:p>
          <a:p>
            <a:r>
              <a:rPr lang="it-IT" dirty="0" smtClean="0">
                <a:latin typeface="+mn-lt"/>
              </a:rPr>
              <a:t>200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>
                <a:latin typeface="+mn-lt"/>
              </a:rPr>
              <a:t>m thick</a:t>
            </a:r>
          </a:p>
          <a:p>
            <a:r>
              <a:rPr lang="it-IT" dirty="0" smtClean="0">
                <a:latin typeface="+mn-lt"/>
              </a:rPr>
              <a:t>200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>
                <a:latin typeface="+mn-lt"/>
              </a:rPr>
              <a:t>m strip pitch</a:t>
            </a:r>
            <a:endParaRPr lang="it-IT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9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172200" y="6448251"/>
            <a:ext cx="2514600" cy="365125"/>
          </a:xfrm>
        </p:spPr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199" y="6448251"/>
            <a:ext cx="3352801" cy="365125"/>
          </a:xfrm>
        </p:spPr>
        <p:txBody>
          <a:bodyPr/>
          <a:lstStyle/>
          <a:p>
            <a:r>
              <a:rPr lang="it-IT" smtClean="0"/>
              <a:t>C. Civinini - INFN Firenze - Garching 2015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3810000" y="6448251"/>
            <a:ext cx="1828800" cy="365125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3" y="1124744"/>
            <a:ext cx="374967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91" y="936779"/>
            <a:ext cx="3694113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6" y="3961408"/>
            <a:ext cx="5638800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002060"/>
                </a:solidFill>
              </a:rPr>
              <a:t>Tracker performance</a:t>
            </a:r>
            <a:endParaRPr lang="it-IT" dirty="0">
              <a:solidFill>
                <a:srgbClr val="002060"/>
              </a:solidFill>
            </a:endParaRPr>
          </a:p>
        </p:txBody>
      </p:sp>
      <p:cxnSp>
        <p:nvCxnSpPr>
          <p:cNvPr id="14" name="Straight Arrow Connector 6"/>
          <p:cNvCxnSpPr/>
          <p:nvPr/>
        </p:nvCxnSpPr>
        <p:spPr>
          <a:xfrm>
            <a:off x="1850444" y="1556792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1"/>
          <p:cNvCxnSpPr/>
          <p:nvPr/>
        </p:nvCxnSpPr>
        <p:spPr>
          <a:xfrm>
            <a:off x="7393328" y="2420889"/>
            <a:ext cx="0" cy="9361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0"/>
          <p:cNvSpPr txBox="1"/>
          <p:nvPr/>
        </p:nvSpPr>
        <p:spPr>
          <a:xfrm>
            <a:off x="1807932" y="980728"/>
            <a:ext cx="22429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+mn-lt"/>
              </a:rPr>
              <a:t>6</a:t>
            </a:r>
            <a:r>
              <a:rPr lang="it-IT" sz="1400" dirty="0" smtClean="0">
                <a:latin typeface="+mn-lt"/>
              </a:rPr>
              <a:t>2 MeV proton </a:t>
            </a:r>
          </a:p>
          <a:p>
            <a:r>
              <a:rPr lang="it-IT" sz="1400" dirty="0" smtClean="0">
                <a:latin typeface="+mn-lt"/>
              </a:rPr>
              <a:t>minimum released charge</a:t>
            </a:r>
          </a:p>
          <a:p>
            <a:r>
              <a:rPr lang="it-IT" sz="1400" dirty="0" smtClean="0">
                <a:latin typeface="+mn-lt"/>
              </a:rPr>
              <a:t>in 200</a:t>
            </a:r>
            <a:r>
              <a:rPr lang="it-IT" sz="1400" dirty="0" smtClean="0">
                <a:latin typeface="Symbol" pitchFamily="18" charset="2"/>
              </a:rPr>
              <a:t>m</a:t>
            </a:r>
            <a:r>
              <a:rPr lang="it-IT" sz="1400" dirty="0" smtClean="0">
                <a:latin typeface="+mn-lt"/>
              </a:rPr>
              <a:t>m of silicon</a:t>
            </a:r>
            <a:endParaRPr lang="it-IT" sz="14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7590" y="1772816"/>
            <a:ext cx="22429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+mn-lt"/>
              </a:rPr>
              <a:t>180 MeV proton </a:t>
            </a:r>
          </a:p>
          <a:p>
            <a:r>
              <a:rPr lang="it-IT" sz="1400" dirty="0" smtClean="0">
                <a:latin typeface="+mn-lt"/>
              </a:rPr>
              <a:t>minimum released charge</a:t>
            </a:r>
          </a:p>
          <a:p>
            <a:r>
              <a:rPr lang="it-IT" sz="1400" dirty="0" smtClean="0">
                <a:latin typeface="+mn-lt"/>
              </a:rPr>
              <a:t>in 200</a:t>
            </a:r>
            <a:r>
              <a:rPr lang="it-IT" sz="1400" dirty="0" smtClean="0">
                <a:latin typeface="Symbol" pitchFamily="18" charset="2"/>
              </a:rPr>
              <a:t>m</a:t>
            </a:r>
            <a:r>
              <a:rPr lang="it-IT" sz="1400" dirty="0" smtClean="0">
                <a:latin typeface="+mn-lt"/>
              </a:rPr>
              <a:t>m of silicon</a:t>
            </a:r>
            <a:endParaRPr lang="it-IT" sz="1400" dirty="0">
              <a:latin typeface="+mn-lt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4050854" y="2888940"/>
            <a:ext cx="1427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Calibration</a:t>
            </a:r>
            <a:endParaRPr lang="it-IT" dirty="0">
              <a:latin typeface="+mn-lt"/>
            </a:endParaRPr>
          </a:p>
        </p:txBody>
      </p:sp>
      <p:cxnSp>
        <p:nvCxnSpPr>
          <p:cNvPr id="19" name="Straight Arrow Connector 14"/>
          <p:cNvCxnSpPr/>
          <p:nvPr/>
        </p:nvCxnSpPr>
        <p:spPr>
          <a:xfrm>
            <a:off x="3926534" y="3279942"/>
            <a:ext cx="173768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20"/>
          <p:cNvSpPr txBox="1"/>
          <p:nvPr/>
        </p:nvSpPr>
        <p:spPr>
          <a:xfrm>
            <a:off x="3982923" y="2220833"/>
            <a:ext cx="1280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Efficiency</a:t>
            </a:r>
            <a:endParaRPr lang="it-IT" dirty="0">
              <a:latin typeface="+mn-l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779912" y="1588730"/>
            <a:ext cx="1878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Signal duration</a:t>
            </a:r>
            <a:endParaRPr lang="it-IT" dirty="0">
              <a:latin typeface="+mn-lt"/>
            </a:endParaRPr>
          </a:p>
        </p:txBody>
      </p:sp>
      <p:cxnSp>
        <p:nvCxnSpPr>
          <p:cNvPr id="22" name="Straight Arrow Connector 17"/>
          <p:cNvCxnSpPr/>
          <p:nvPr/>
        </p:nvCxnSpPr>
        <p:spPr>
          <a:xfrm flipH="1">
            <a:off x="3863470" y="1988840"/>
            <a:ext cx="93900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4"/>
          <p:cNvCxnSpPr>
            <a:stCxn id="20" idx="2"/>
          </p:cNvCxnSpPr>
          <p:nvPr/>
        </p:nvCxnSpPr>
        <p:spPr>
          <a:xfrm flipV="1">
            <a:off x="4623067" y="2584197"/>
            <a:ext cx="104114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30"/>
          <p:cNvSpPr txBox="1"/>
          <p:nvPr/>
        </p:nvSpPr>
        <p:spPr>
          <a:xfrm>
            <a:off x="1985455" y="6165304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Noise occupancy per sensor</a:t>
            </a:r>
            <a:endParaRPr lang="it-IT" dirty="0">
              <a:latin typeface="+mn-lt"/>
            </a:endParaRPr>
          </a:p>
        </p:txBody>
      </p:sp>
      <p:cxnSp>
        <p:nvCxnSpPr>
          <p:cNvPr id="26" name="Straight Connector 27"/>
          <p:cNvCxnSpPr/>
          <p:nvPr/>
        </p:nvCxnSpPr>
        <p:spPr>
          <a:xfrm>
            <a:off x="1691680" y="5270728"/>
            <a:ext cx="37186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4"/>
          <p:cNvCxnSpPr/>
          <p:nvPr/>
        </p:nvCxnSpPr>
        <p:spPr>
          <a:xfrm>
            <a:off x="1691680" y="6193323"/>
            <a:ext cx="37186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Oval 28"/>
          <p:cNvSpPr/>
          <p:nvPr/>
        </p:nvSpPr>
        <p:spPr>
          <a:xfrm>
            <a:off x="683568" y="4869160"/>
            <a:ext cx="720080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 36"/>
          <p:cNvSpPr/>
          <p:nvPr/>
        </p:nvSpPr>
        <p:spPr>
          <a:xfrm>
            <a:off x="683568" y="5805264"/>
            <a:ext cx="720080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71" y="3790527"/>
            <a:ext cx="32369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31"/>
          <p:cNvSpPr txBox="1"/>
          <p:nvPr/>
        </p:nvSpPr>
        <p:spPr>
          <a:xfrm>
            <a:off x="5868144" y="6237312"/>
            <a:ext cx="298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Data INFN-LNS +TSL (Uppsala)</a:t>
            </a: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9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9144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Tomografic set-up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February 13th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Garching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" y="1600200"/>
            <a:ext cx="7851775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1514475"/>
            <a:ext cx="7993063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9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395536" y="152400"/>
            <a:ext cx="8305800" cy="911392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smtClean="0">
                <a:solidFill>
                  <a:srgbClr val="002060"/>
                </a:solidFill>
              </a:rPr>
              <a:t>62 MeV pCT image - FBP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531" y="1052736"/>
            <a:ext cx="5040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PMMA phantom </a:t>
            </a:r>
          </a:p>
          <a:p>
            <a:pPr>
              <a:defRPr/>
            </a:pPr>
            <a:r>
              <a:rPr lang="en-US" sz="2000" dirty="0" smtClean="0"/>
              <a:t>36 projection steps:  </a:t>
            </a:r>
            <a:r>
              <a:rPr lang="it-IT" sz="2000" dirty="0" smtClean="0">
                <a:solidFill>
                  <a:prstClr val="black"/>
                </a:solidFill>
                <a:latin typeface="Constantia"/>
                <a:ea typeface="ＭＳ Ｐゴシック" pitchFamily="2"/>
                <a:cs typeface="Arial" pitchFamily="34" charset="0"/>
              </a:rPr>
              <a:t>0° </a:t>
            </a:r>
            <a:r>
              <a:rPr lang="it-IT" sz="2000" dirty="0" smtClean="0">
                <a:solidFill>
                  <a:prstClr val="black"/>
                </a:solidFill>
                <a:latin typeface="Constantia"/>
                <a:ea typeface="ＭＳ Ｐゴシック" pitchFamily="2"/>
                <a:cs typeface="Arial" pitchFamily="34" charset="0"/>
                <a:sym typeface="Wingdings" pitchFamily="2" charset="2"/>
              </a:rPr>
              <a:t> 36</a:t>
            </a:r>
            <a:r>
              <a:rPr lang="it-IT" sz="2000" dirty="0" smtClean="0">
                <a:solidFill>
                  <a:prstClr val="black"/>
                </a:solidFill>
                <a:latin typeface="Constantia"/>
                <a:ea typeface="ＭＳ Ｐゴシック" pitchFamily="2"/>
                <a:cs typeface="Arial" pitchFamily="34" charset="0"/>
              </a:rPr>
              <a:t>0</a:t>
            </a:r>
            <a:r>
              <a:rPr lang="it-IT" sz="2000" dirty="0">
                <a:solidFill>
                  <a:prstClr val="black"/>
                </a:solidFill>
                <a:latin typeface="Constantia"/>
                <a:ea typeface="ＭＳ Ｐゴシック" pitchFamily="2"/>
                <a:cs typeface="Arial" pitchFamily="34" charset="0"/>
              </a:rPr>
              <a:t>°</a:t>
            </a:r>
            <a:endParaRPr lang="en-US" sz="2000" dirty="0"/>
          </a:p>
          <a:p>
            <a:pPr lvl="0">
              <a:defRPr/>
            </a:pPr>
            <a:r>
              <a:rPr lang="en-US" sz="2000" dirty="0" smtClean="0"/>
              <a:t>An average of 950000 events per projection</a:t>
            </a:r>
          </a:p>
          <a:p>
            <a:pPr lvl="0">
              <a:defRPr/>
            </a:pPr>
            <a:r>
              <a:rPr lang="en-US" sz="2000" dirty="0" smtClean="0"/>
              <a:t>E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=62MeV INFN-LNS</a:t>
            </a:r>
            <a:endParaRPr lang="en-US" sz="2000" dirty="0"/>
          </a:p>
          <a:p>
            <a:pPr lvl="0">
              <a:defRPr/>
            </a:pPr>
            <a:r>
              <a:rPr lang="en-US" sz="2000" dirty="0" smtClean="0"/>
              <a:t>Filtered Back Projection algorithm</a:t>
            </a:r>
          </a:p>
          <a:p>
            <a:pPr lvl="0">
              <a:defRPr/>
            </a:pPr>
            <a:r>
              <a:rPr lang="en-US" sz="2000" dirty="0" smtClean="0"/>
              <a:t>Tomographic equation </a:t>
            </a:r>
          </a:p>
          <a:p>
            <a:pPr lvl="0">
              <a:defRPr/>
            </a:pPr>
            <a:r>
              <a:rPr lang="it-IT" sz="2000" dirty="0" smtClean="0"/>
              <a:t>(</a:t>
            </a:r>
            <a:r>
              <a:rPr lang="it-IT" sz="2000" dirty="0"/>
              <a:t>Wang, Med.Phys. 37(8), 2010: 4138)</a:t>
            </a:r>
            <a:endParaRPr lang="en-US" sz="2000" dirty="0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graphicFrame>
        <p:nvGraphicFramePr>
          <p:cNvPr id="13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841861"/>
              </p:ext>
            </p:extLst>
          </p:nvPr>
        </p:nvGraphicFramePr>
        <p:xfrm>
          <a:off x="100585" y="3284984"/>
          <a:ext cx="56705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zione" r:id="rId4" imgW="3276600" imgH="495300" progId="Equation.3">
                  <p:embed/>
                </p:oleObj>
              </mc:Choice>
              <mc:Fallback>
                <p:oleObj name="Equazione" r:id="rId4" imgW="32766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85" y="3284984"/>
                        <a:ext cx="5670550" cy="857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2"/>
          <p:cNvSpPr txBox="1"/>
          <p:nvPr/>
        </p:nvSpPr>
        <p:spPr>
          <a:xfrm>
            <a:off x="3131840" y="4077072"/>
            <a:ext cx="1356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«</a:t>
            </a:r>
            <a:r>
              <a:rPr lang="it-IT" sz="1600" dirty="0" err="1" smtClean="0">
                <a:latin typeface="+mn-lt"/>
              </a:rPr>
              <a:t>projection</a:t>
            </a:r>
            <a:r>
              <a:rPr lang="it-IT" dirty="0" smtClean="0">
                <a:latin typeface="+mn-lt"/>
              </a:rPr>
              <a:t>»</a:t>
            </a:r>
            <a:endParaRPr lang="en-US" dirty="0">
              <a:latin typeface="+mn-lt"/>
            </a:endParaRPr>
          </a:p>
        </p:txBody>
      </p:sp>
      <p:sp>
        <p:nvSpPr>
          <p:cNvPr id="19" name="CasellaDiTesto 23"/>
          <p:cNvSpPr txBox="1"/>
          <p:nvPr/>
        </p:nvSpPr>
        <p:spPr>
          <a:xfrm>
            <a:off x="0" y="4005064"/>
            <a:ext cx="2252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>
                <a:latin typeface="+mn-lt"/>
              </a:rPr>
              <a:t>Unknown</a:t>
            </a:r>
            <a:r>
              <a:rPr lang="it-IT" sz="1400" dirty="0" smtClean="0">
                <a:latin typeface="+mn-lt"/>
              </a:rPr>
              <a:t> stopping power </a:t>
            </a:r>
            <a:r>
              <a:rPr lang="it-IT" sz="1400" dirty="0" err="1" smtClean="0">
                <a:latin typeface="+mn-lt"/>
              </a:rPr>
              <a:t>distribution</a:t>
            </a:r>
            <a:r>
              <a:rPr lang="it-IT" sz="1400" dirty="0" smtClean="0">
                <a:latin typeface="+mn-lt"/>
              </a:rPr>
              <a:t> (</a:t>
            </a:r>
            <a:r>
              <a:rPr lang="it-IT" sz="1400" dirty="0" err="1" smtClean="0">
                <a:latin typeface="+mn-lt"/>
              </a:rPr>
              <a:t>at</a:t>
            </a:r>
            <a:r>
              <a:rPr lang="it-IT" sz="1400" dirty="0" smtClean="0">
                <a:latin typeface="+mn-lt"/>
              </a:rPr>
              <a:t> E</a:t>
            </a:r>
            <a:r>
              <a:rPr lang="it-IT" sz="1400" baseline="-25000" dirty="0" smtClean="0">
                <a:latin typeface="+mn-lt"/>
              </a:rPr>
              <a:t>0</a:t>
            </a:r>
            <a:r>
              <a:rPr lang="it-IT" sz="14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21" name="Rettangolo 7"/>
          <p:cNvSpPr/>
          <p:nvPr/>
        </p:nvSpPr>
        <p:spPr>
          <a:xfrm>
            <a:off x="72008" y="4913873"/>
            <a:ext cx="406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+mn-lt"/>
              </a:rPr>
              <a:t>Evaluation of the “projection” term (through </a:t>
            </a:r>
            <a:r>
              <a:rPr lang="it-IT" sz="2000" dirty="0" err="1">
                <a:latin typeface="+mn-lt"/>
              </a:rPr>
              <a:t>numerical</a:t>
            </a:r>
            <a:r>
              <a:rPr lang="it-IT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integration</a:t>
            </a:r>
            <a:r>
              <a:rPr lang="it-IT" sz="2000" dirty="0">
                <a:latin typeface="+mn-lt"/>
              </a:rPr>
              <a:t> </a:t>
            </a:r>
            <a:r>
              <a:rPr lang="it-IT" sz="2000" dirty="0" err="1">
                <a:latin typeface="+mn-lt"/>
              </a:rPr>
              <a:t>starting</a:t>
            </a:r>
            <a:r>
              <a:rPr lang="it-IT" sz="2000" dirty="0">
                <a:latin typeface="+mn-lt"/>
              </a:rPr>
              <a:t> from NIST </a:t>
            </a:r>
            <a:r>
              <a:rPr lang="it-IT" sz="2000" dirty="0" err="1">
                <a:latin typeface="+mn-lt"/>
              </a:rPr>
              <a:t>tables</a:t>
            </a:r>
            <a:r>
              <a:rPr lang="it-IT" sz="2000" dirty="0">
                <a:latin typeface="+mn-lt"/>
              </a:rPr>
              <a:t> and </a:t>
            </a:r>
            <a:r>
              <a:rPr lang="en-US" sz="2000" dirty="0">
                <a:latin typeface="+mn-lt"/>
              </a:rPr>
              <a:t>using the measured </a:t>
            </a:r>
            <a:r>
              <a:rPr lang="en-US" sz="2000" dirty="0" err="1">
                <a:latin typeface="+mn-lt"/>
              </a:rPr>
              <a:t>E</a:t>
            </a:r>
            <a:r>
              <a:rPr lang="en-US" sz="2000" baseline="-25000" dirty="0" err="1">
                <a:latin typeface="+mn-lt"/>
              </a:rPr>
              <a:t>res</a:t>
            </a:r>
            <a:r>
              <a:rPr lang="it-IT" sz="2000" dirty="0">
                <a:latin typeface="+mn-lt"/>
              </a:rPr>
              <a:t>)</a:t>
            </a:r>
          </a:p>
        </p:txBody>
      </p:sp>
      <p:grpSp>
        <p:nvGrpSpPr>
          <p:cNvPr id="22" name="Gruppo 8"/>
          <p:cNvGrpSpPr>
            <a:grpSpLocks noChangeAspect="1"/>
          </p:cNvGrpSpPr>
          <p:nvPr/>
        </p:nvGrpSpPr>
        <p:grpSpPr>
          <a:xfrm>
            <a:off x="4349300" y="3959344"/>
            <a:ext cx="4687196" cy="2488573"/>
            <a:chOff x="5505648" y="2922738"/>
            <a:chExt cx="2852304" cy="1514374"/>
          </a:xfrm>
        </p:grpSpPr>
        <p:grpSp>
          <p:nvGrpSpPr>
            <p:cNvPr id="23" name="Gruppo 34"/>
            <p:cNvGrpSpPr/>
            <p:nvPr/>
          </p:nvGrpSpPr>
          <p:grpSpPr>
            <a:xfrm>
              <a:off x="6201183" y="2922738"/>
              <a:ext cx="2156769" cy="844108"/>
              <a:chOff x="3859268" y="3894866"/>
              <a:chExt cx="2156769" cy="844108"/>
            </a:xfrm>
          </p:grpSpPr>
          <p:sp>
            <p:nvSpPr>
              <p:cNvPr id="26" name="Freccia a destra 5"/>
              <p:cNvSpPr/>
              <p:nvPr/>
            </p:nvSpPr>
            <p:spPr>
              <a:xfrm>
                <a:off x="4451206" y="4617152"/>
                <a:ext cx="285102" cy="121822"/>
              </a:xfrm>
              <a:prstGeom prst="rightArrow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CasellaDiTesto 31"/>
              <p:cNvSpPr txBox="1"/>
              <p:nvPr/>
            </p:nvSpPr>
            <p:spPr>
              <a:xfrm>
                <a:off x="3859268" y="3894866"/>
                <a:ext cx="367013" cy="247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 dirty="0" err="1" smtClean="0">
                    <a:latin typeface="+mn-lt"/>
                  </a:rPr>
                  <a:t>E</a:t>
                </a:r>
                <a:r>
                  <a:rPr lang="it-IT" sz="1600" b="1" baseline="-25000" dirty="0" err="1" smtClean="0">
                    <a:latin typeface="+mn-lt"/>
                  </a:rPr>
                  <a:t>res</a:t>
                </a:r>
                <a:endParaRPr lang="en-US" sz="1600" b="1" baseline="-25000" dirty="0">
                  <a:latin typeface="+mn-lt"/>
                </a:endParaRPr>
              </a:p>
            </p:txBody>
          </p:sp>
          <p:sp>
            <p:nvSpPr>
              <p:cNvPr id="28" name="CasellaDiTesto 32"/>
              <p:cNvSpPr txBox="1"/>
              <p:nvPr/>
            </p:nvSpPr>
            <p:spPr>
              <a:xfrm>
                <a:off x="4846268" y="3951811"/>
                <a:ext cx="1169769" cy="225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err="1" smtClean="0"/>
                  <a:t>Wang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>
                    <a:latin typeface="+mn-lt"/>
                  </a:rPr>
                  <a:t>projection</a:t>
                </a:r>
                <a:endParaRPr lang="en-US" sz="1400" b="1" dirty="0">
                  <a:latin typeface="+mn-lt"/>
                </a:endParaRPr>
              </a:p>
            </p:txBody>
          </p:sp>
        </p:grpSp>
        <p:pic>
          <p:nvPicPr>
            <p:cNvPr id="24" name="Immagine 6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648" y="3177112"/>
              <a:ext cx="1260000" cy="1260000"/>
            </a:xfrm>
            <a:prstGeom prst="rect">
              <a:avLst/>
            </a:prstGeom>
          </p:spPr>
        </p:pic>
        <p:pic>
          <p:nvPicPr>
            <p:cNvPr id="25" name="Immagine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136" y="3177112"/>
              <a:ext cx="1260000" cy="126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grpSp>
        <p:nvGrpSpPr>
          <p:cNvPr id="17" name="Group 16"/>
          <p:cNvGrpSpPr/>
          <p:nvPr/>
        </p:nvGrpSpPr>
        <p:grpSpPr>
          <a:xfrm>
            <a:off x="5684698" y="817281"/>
            <a:ext cx="3146177" cy="3102337"/>
            <a:chOff x="5684698" y="817281"/>
            <a:chExt cx="3146177" cy="3102337"/>
          </a:xfrm>
        </p:grpSpPr>
        <p:grpSp>
          <p:nvGrpSpPr>
            <p:cNvPr id="7" name="Group 6"/>
            <p:cNvGrpSpPr/>
            <p:nvPr/>
          </p:nvGrpSpPr>
          <p:grpSpPr>
            <a:xfrm>
              <a:off x="5684698" y="817281"/>
              <a:ext cx="3146177" cy="3102337"/>
              <a:chOff x="5684698" y="817281"/>
              <a:chExt cx="3146177" cy="3102337"/>
            </a:xfrm>
          </p:grpSpPr>
          <p:pic>
            <p:nvPicPr>
              <p:cNvPr id="56325" name="Immagine 3" descr="tomografia_fantoccio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4698" y="817281"/>
                <a:ext cx="3146177" cy="310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7115584" y="2095872"/>
                <a:ext cx="554574" cy="856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5400000">
                <a:off x="7747467" y="2248272"/>
                <a:ext cx="554574" cy="856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512164" y="2044413"/>
                <a:ext cx="318711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7738620" y="1196752"/>
              <a:ext cx="0" cy="254896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60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3139</TotalTime>
  <Words>1809</Words>
  <Application>Microsoft Office PowerPoint</Application>
  <PresentationFormat>On-screen Show (4:3)</PresentationFormat>
  <Paragraphs>457</Paragraphs>
  <Slides>28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Equazione</vt:lpstr>
      <vt:lpstr>The Proton Computed Tomography Apparatus developed by INFN</vt:lpstr>
      <vt:lpstr>Introduction</vt:lpstr>
      <vt:lpstr> pCT apparatus</vt:lpstr>
      <vt:lpstr>PRIMA collaboration: small area pCT apparatus</vt:lpstr>
      <vt:lpstr>Tracker module</vt:lpstr>
      <vt:lpstr>Si Sensor and Front-end ASIC</vt:lpstr>
      <vt:lpstr>Tracker performance</vt:lpstr>
      <vt:lpstr>Tomografic set-up</vt:lpstr>
      <vt:lpstr>62 MeV pCT image - FBP</vt:lpstr>
      <vt:lpstr>62 MeV pCT image - FBP</vt:lpstr>
      <vt:lpstr>Algebraic Reconstruction Techniques</vt:lpstr>
      <vt:lpstr>ART images from 62 MeV data</vt:lpstr>
      <vt:lpstr>ART images from 62 MeV data</vt:lpstr>
      <vt:lpstr>FBP used as seed for ART</vt:lpstr>
      <vt:lpstr>ART Resolutions</vt:lpstr>
      <vt:lpstr>pCT upgrade (5x20cm2)</vt:lpstr>
      <vt:lpstr>Tracker plane configuration</vt:lpstr>
      <vt:lpstr>Fully assembled Tracker plane</vt:lpstr>
      <vt:lpstr>Silicon microstrip detectors</vt:lpstr>
      <vt:lpstr>Front-end ASICs</vt:lpstr>
      <vt:lpstr>Read-out group</vt:lpstr>
      <vt:lpstr>Tracker DAQ architecture</vt:lpstr>
      <vt:lpstr>Test results with high intensity 90Sr source</vt:lpstr>
      <vt:lpstr>MLP in a realistic pCT geometry</vt:lpstr>
      <vt:lpstr>YAG:Ce calorimeter</vt:lpstr>
      <vt:lpstr>New YAG:Ce calorimeter data</vt:lpstr>
      <vt:lpstr>Energy distribution</vt:lpstr>
      <vt:lpstr>Medium term plan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Proton Computed Tomography Apparatus developed by INFN</dc:title>
  <dc:creator>Carlo</dc:creator>
  <cp:lastModifiedBy>Carlo</cp:lastModifiedBy>
  <cp:revision>72</cp:revision>
  <dcterms:created xsi:type="dcterms:W3CDTF">2006-08-16T00:00:00Z</dcterms:created>
  <dcterms:modified xsi:type="dcterms:W3CDTF">2015-02-23T13:49:43Z</dcterms:modified>
</cp:coreProperties>
</file>